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303" r:id="rId4"/>
    <p:sldId id="257" r:id="rId5"/>
    <p:sldId id="259" r:id="rId6"/>
    <p:sldId id="260" r:id="rId7"/>
    <p:sldId id="304" r:id="rId8"/>
    <p:sldId id="305" r:id="rId9"/>
    <p:sldId id="261" r:id="rId10"/>
    <p:sldId id="262" r:id="rId11"/>
    <p:sldId id="265" r:id="rId12"/>
    <p:sldId id="306" r:id="rId13"/>
    <p:sldId id="307" r:id="rId14"/>
    <p:sldId id="266" r:id="rId15"/>
    <p:sldId id="267" r:id="rId16"/>
    <p:sldId id="268" r:id="rId17"/>
    <p:sldId id="302" r:id="rId18"/>
    <p:sldId id="269" r:id="rId19"/>
    <p:sldId id="271" r:id="rId20"/>
    <p:sldId id="272" r:id="rId21"/>
    <p:sldId id="277" r:id="rId22"/>
    <p:sldId id="273" r:id="rId23"/>
    <p:sldId id="274" r:id="rId24"/>
    <p:sldId id="275" r:id="rId25"/>
    <p:sldId id="308" r:id="rId26"/>
    <p:sldId id="276" r:id="rId27"/>
    <p:sldId id="278" r:id="rId28"/>
    <p:sldId id="279" r:id="rId29"/>
    <p:sldId id="280" r:id="rId30"/>
    <p:sldId id="281" r:id="rId31"/>
    <p:sldId id="283" r:id="rId32"/>
    <p:sldId id="289" r:id="rId33"/>
    <p:sldId id="290" r:id="rId34"/>
    <p:sldId id="291" r:id="rId35"/>
    <p:sldId id="292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0E890E05-DE13-4264-9CF5-808CA7C89640}">
          <p14:sldIdLst>
            <p14:sldId id="256"/>
            <p14:sldId id="258"/>
            <p14:sldId id="303"/>
            <p14:sldId id="257"/>
            <p14:sldId id="259"/>
            <p14:sldId id="260"/>
            <p14:sldId id="304"/>
            <p14:sldId id="305"/>
            <p14:sldId id="261"/>
            <p14:sldId id="262"/>
            <p14:sldId id="265"/>
            <p14:sldId id="306"/>
            <p14:sldId id="307"/>
            <p14:sldId id="266"/>
            <p14:sldId id="267"/>
            <p14:sldId id="268"/>
            <p14:sldId id="302"/>
            <p14:sldId id="269"/>
            <p14:sldId id="271"/>
            <p14:sldId id="272"/>
            <p14:sldId id="277"/>
            <p14:sldId id="273"/>
            <p14:sldId id="274"/>
            <p14:sldId id="275"/>
            <p14:sldId id="308"/>
            <p14:sldId id="276"/>
            <p14:sldId id="278"/>
            <p14:sldId id="279"/>
            <p14:sldId id="280"/>
            <p14:sldId id="281"/>
            <p14:sldId id="283"/>
            <p14:sldId id="289"/>
            <p14:sldId id="290"/>
            <p14:sldId id="291"/>
            <p14:sldId id="292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0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31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7000">
              <a:schemeClr val="bg2">
                <a:lumMod val="20000"/>
                <a:lumOff val="8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6.png"/><Relationship Id="rId5" Type="http://schemas.openxmlformats.org/officeDocument/2006/relationships/image" Target="../media/image9.emf"/><Relationship Id="rId4" Type="http://schemas.openxmlformats.org/officeDocument/2006/relationships/oleObject" Target="../embeddings/oleObject1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2.e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15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0.png"/><Relationship Id="rId4" Type="http://schemas.openxmlformats.org/officeDocument/2006/relationships/image" Target="../media/image310.png"/><Relationship Id="rId9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2.png"/><Relationship Id="rId4" Type="http://schemas.openxmlformats.org/officeDocument/2006/relationships/image" Target="../media/image4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54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Переменный ток</a:t>
            </a:r>
            <a:endParaRPr lang="ru-RU" sz="6000" dirty="0">
              <a:solidFill>
                <a:schemeClr val="tx2">
                  <a:lumMod val="90000"/>
                  <a:lumOff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39023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712968" cy="980728"/>
          </a:xfrm>
        </p:spPr>
        <p:txBody>
          <a:bodyPr>
            <a:noAutofit/>
          </a:bodyPr>
          <a:lstStyle/>
          <a:p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</a:rPr>
              <a:t>Аналогия </a:t>
            </a:r>
            <a:r>
              <a:rPr lang="ru-RU" sz="2800" b="1" i="1" dirty="0">
                <a:solidFill>
                  <a:schemeClr val="accent2">
                    <a:lumMod val="50000"/>
                  </a:schemeClr>
                </a:solidFill>
              </a:rPr>
              <a:t>вынужденных механических и электрических колебаний </a:t>
            </a:r>
            <a:endParaRPr lang="ru-RU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2928409"/>
              </p:ext>
            </p:extLst>
          </p:nvPr>
        </p:nvGraphicFramePr>
        <p:xfrm>
          <a:off x="107504" y="1052736"/>
          <a:ext cx="8928992" cy="51870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64496"/>
                <a:gridCol w="4464496"/>
              </a:tblGrid>
              <a:tr h="8293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механические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электрические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89886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Наличие внешней периодиче­ски действующей силы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Наличие ЭДС, изменяющейся </a:t>
                      </a:r>
                      <a:r>
                        <a:rPr lang="ru-RU" sz="2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периодически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04056">
                <a:tc gridSpan="2">
                  <a:txBody>
                    <a:bodyPr/>
                    <a:lstStyle/>
                    <a:p>
                      <a:r>
                        <a:rPr lang="ru-RU" sz="2000" b="1" u="sng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Частота вынужденных колебаний равна частоте вынуждающих колебаний:</a:t>
                      </a:r>
                      <a:endParaRPr lang="ru-RU" sz="2000" u="sng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</a:tr>
              <a:tr h="8293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внешней силы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ЭДС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66821">
                <a:tc gridSpan="2">
                  <a:txBody>
                    <a:bodyPr/>
                    <a:lstStyle/>
                    <a:p>
                      <a:r>
                        <a:rPr lang="ru-RU" sz="1800" b="1" u="sng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Между вынуждающими и вынужденными колебаниями существу­ет разность фаз</a:t>
                      </a:r>
                      <a:endParaRPr lang="ru-RU" sz="1800" u="sng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8293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b="0" i="1" dirty="0" err="1" smtClean="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ea typeface="Times New Roman"/>
                        </a:rPr>
                        <a:t>F</a:t>
                      </a:r>
                      <a:r>
                        <a:rPr lang="en-US" sz="3200" b="0" i="1" baseline="-25000" dirty="0" err="1" smtClean="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ea typeface="Times New Roman"/>
                        </a:rPr>
                        <a:t>x</a:t>
                      </a:r>
                      <a:r>
                        <a:rPr lang="en-US" sz="3200" b="0" i="1" dirty="0" smtClean="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ea typeface="Times New Roman"/>
                        </a:rPr>
                        <a:t> = </a:t>
                      </a:r>
                      <a:r>
                        <a:rPr lang="en-US" sz="3200" b="0" i="1" dirty="0" err="1" smtClean="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ea typeface="Times New Roman"/>
                        </a:rPr>
                        <a:t>F</a:t>
                      </a:r>
                      <a:r>
                        <a:rPr lang="en-US" sz="3200" b="0" i="1" baseline="-25000" dirty="0" err="1" smtClean="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ea typeface="Times New Roman"/>
                        </a:rPr>
                        <a:t>m</a:t>
                      </a:r>
                      <a:r>
                        <a:rPr lang="en-US" sz="3200" b="0" i="1" dirty="0" smtClean="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ea typeface="Times New Roman"/>
                        </a:rPr>
                        <a:t> </a:t>
                      </a:r>
                      <a:r>
                        <a:rPr lang="en-US" sz="3200" b="0" i="1" dirty="0" err="1" smtClean="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ea typeface="Times New Roman"/>
                        </a:rPr>
                        <a:t>cos</a:t>
                      </a:r>
                      <a:r>
                        <a:rPr lang="en-US" sz="3200" b="0" i="1" dirty="0" smtClean="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ea typeface="Times New Roman"/>
                        </a:rPr>
                        <a:t> </a:t>
                      </a:r>
                      <a:r>
                        <a:rPr lang="en-US" sz="3200" b="0" i="1" dirty="0" err="1" smtClean="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ea typeface="Times New Roman"/>
                        </a:rPr>
                        <a:t>wt</a:t>
                      </a:r>
                      <a:endParaRPr lang="ru-RU" sz="3200" b="0" dirty="0">
                        <a:effectLst/>
                        <a:latin typeface="Georgia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b="0" i="1" dirty="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ea typeface="Times New Roman"/>
                        </a:rPr>
                        <a:t>ε</a:t>
                      </a:r>
                      <a:r>
                        <a:rPr lang="ru-RU" sz="3200" b="0" i="1" dirty="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ea typeface="Times New Roman"/>
                        </a:rPr>
                        <a:t> = </a:t>
                      </a:r>
                      <a:r>
                        <a:rPr lang="en-US" sz="3200" b="0" i="1" dirty="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ea typeface="Times New Roman"/>
                        </a:rPr>
                        <a:t>ε</a:t>
                      </a:r>
                      <a:r>
                        <a:rPr lang="en-US" sz="3200" b="0" i="1" baseline="-25000" dirty="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ea typeface="Times New Roman"/>
                        </a:rPr>
                        <a:t> </a:t>
                      </a:r>
                      <a:r>
                        <a:rPr lang="ru-RU" sz="3200" b="0" i="1" baseline="-25000" dirty="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ea typeface="Times New Roman"/>
                        </a:rPr>
                        <a:t>т</a:t>
                      </a:r>
                      <a:r>
                        <a:rPr lang="ru-RU" sz="3200" b="0" i="1" dirty="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ea typeface="Times New Roman"/>
                        </a:rPr>
                        <a:t> </a:t>
                      </a:r>
                      <a:r>
                        <a:rPr lang="en-US" sz="3200" b="0" i="1" dirty="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ea typeface="Times New Roman"/>
                        </a:rPr>
                        <a:t>sin </a:t>
                      </a:r>
                      <a:r>
                        <a:rPr lang="en-US" sz="3200" b="0" i="1" dirty="0" err="1" smtClean="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ea typeface="Times New Roman"/>
                        </a:rPr>
                        <a:t>wt</a:t>
                      </a:r>
                      <a:endParaRPr lang="ru-RU" sz="3200" b="0" dirty="0">
                        <a:effectLst/>
                        <a:latin typeface="Georgia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8293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b="0" i="1" dirty="0" smtClean="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ea typeface="Times New Roman"/>
                        </a:rPr>
                        <a:t>x=</a:t>
                      </a:r>
                      <a:r>
                        <a:rPr lang="en-US" sz="3200" b="0" i="1" dirty="0" err="1" smtClean="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ea typeface="Times New Roman"/>
                        </a:rPr>
                        <a:t>x</a:t>
                      </a:r>
                      <a:r>
                        <a:rPr lang="en-US" sz="3200" b="0" i="1" baseline="-25000" dirty="0" err="1" smtClean="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ea typeface="Times New Roman"/>
                        </a:rPr>
                        <a:t>m</a:t>
                      </a:r>
                      <a:r>
                        <a:rPr lang="en-US" sz="3200" b="0" i="1" dirty="0" smtClean="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ea typeface="Times New Roman"/>
                        </a:rPr>
                        <a:t> </a:t>
                      </a:r>
                      <a:r>
                        <a:rPr lang="en-US" sz="3200" b="0" i="1" dirty="0" err="1" smtClean="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ea typeface="Times New Roman"/>
                        </a:rPr>
                        <a:t>cos</a:t>
                      </a:r>
                      <a:r>
                        <a:rPr lang="en-US" sz="3200" b="0" i="1" dirty="0" smtClean="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ea typeface="Times New Roman"/>
                        </a:rPr>
                        <a:t> (</a:t>
                      </a:r>
                      <a:r>
                        <a:rPr lang="en-US" sz="3200" b="0" i="1" dirty="0" err="1" smtClean="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ea typeface="Times New Roman"/>
                        </a:rPr>
                        <a:t>wt</a:t>
                      </a:r>
                      <a:r>
                        <a:rPr lang="en-US" sz="3200" b="0" i="1" dirty="0" smtClean="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ea typeface="Times New Roman"/>
                        </a:rPr>
                        <a:t> +</a:t>
                      </a:r>
                      <a:r>
                        <a:rPr lang="ru-RU" sz="3200" b="0" i="1" dirty="0" smtClean="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ea typeface="Times New Roman"/>
                        </a:rPr>
                        <a:t> φ</a:t>
                      </a:r>
                      <a:r>
                        <a:rPr lang="ru-RU" sz="3200" b="0" i="1" baseline="-25000" dirty="0" smtClean="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ea typeface="Times New Roman"/>
                        </a:rPr>
                        <a:t> 0</a:t>
                      </a:r>
                      <a:r>
                        <a:rPr lang="ru-RU" sz="3200" b="0" i="1" dirty="0" smtClean="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ea typeface="Times New Roman"/>
                        </a:rPr>
                        <a:t>)</a:t>
                      </a:r>
                      <a:endParaRPr lang="ru-RU" sz="3200" b="0" dirty="0">
                        <a:effectLst/>
                        <a:latin typeface="Georgia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b="0" i="1" dirty="0" smtClean="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ea typeface="Times New Roman"/>
                        </a:rPr>
                        <a:t>i</a:t>
                      </a:r>
                      <a:r>
                        <a:rPr lang="en-US" sz="3200" b="0" i="1" dirty="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ea typeface="Times New Roman"/>
                        </a:rPr>
                        <a:t>= </a:t>
                      </a:r>
                      <a:r>
                        <a:rPr lang="en-US" sz="3200" b="0" i="1" dirty="0" err="1" smtClean="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ea typeface="Times New Roman"/>
                        </a:rPr>
                        <a:t>I</a:t>
                      </a:r>
                      <a:r>
                        <a:rPr lang="en-US" sz="3200" b="0" i="1" baseline="-25000" dirty="0" err="1" smtClean="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ea typeface="Times New Roman"/>
                        </a:rPr>
                        <a:t>m</a:t>
                      </a:r>
                      <a:r>
                        <a:rPr lang="en-US" sz="3200" b="0" i="1" dirty="0" smtClean="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ea typeface="Times New Roman"/>
                        </a:rPr>
                        <a:t> </a:t>
                      </a:r>
                      <a:r>
                        <a:rPr lang="en-US" sz="3200" b="0" i="1" dirty="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ea typeface="Times New Roman"/>
                        </a:rPr>
                        <a:t>sin (</a:t>
                      </a:r>
                      <a:r>
                        <a:rPr lang="en-US" sz="3200" b="0" i="1" dirty="0" err="1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ea typeface="Times New Roman"/>
                        </a:rPr>
                        <a:t>wt</a:t>
                      </a:r>
                      <a:r>
                        <a:rPr lang="en-US" sz="3200" b="0" i="1" dirty="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ea typeface="Times New Roman"/>
                        </a:rPr>
                        <a:t> + </a:t>
                      </a:r>
                      <a:r>
                        <a:rPr lang="ru-RU" sz="3200" b="0" i="1" dirty="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ea typeface="Times New Roman"/>
                        </a:rPr>
                        <a:t>φ</a:t>
                      </a:r>
                      <a:r>
                        <a:rPr lang="en-US" sz="3200" b="0" i="1" baseline="-25000" dirty="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ea typeface="Times New Roman"/>
                        </a:rPr>
                        <a:t> 0</a:t>
                      </a:r>
                      <a:r>
                        <a:rPr lang="en-US" sz="3200" b="0" i="1" dirty="0"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ea typeface="Times New Roman"/>
                        </a:rPr>
                        <a:t>)</a:t>
                      </a:r>
                      <a:endParaRPr lang="ru-RU" sz="3200" b="0" dirty="0">
                        <a:effectLst/>
                        <a:latin typeface="Georgia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8272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5121"/>
            <a:ext cx="8229600" cy="634082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Условие </a:t>
            </a:r>
            <a:r>
              <a:rPr lang="ru-RU" sz="3200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квазистационарности</a:t>
            </a:r>
            <a:endParaRPr lang="ru-RU" sz="32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692697"/>
            <a:ext cx="8928992" cy="273630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sz="3100" dirty="0"/>
              <a:t>Предположим, что цепь состоит из нескольких последовательно соединённых элементов</a:t>
            </a:r>
            <a:r>
              <a:rPr lang="ru-RU" sz="3100" dirty="0" smtClean="0"/>
              <a:t>.</a:t>
            </a:r>
            <a:r>
              <a:rPr lang="ru-RU" sz="3100" dirty="0"/>
              <a:t> </a:t>
            </a:r>
            <a:endParaRPr lang="ru-RU" sz="3100" dirty="0" smtClean="0"/>
          </a:p>
          <a:p>
            <a:pPr marL="0" indent="0">
              <a:buNone/>
            </a:pPr>
            <a:r>
              <a:rPr lang="ru-RU" sz="3100" dirty="0" smtClean="0"/>
              <a:t>Если </a:t>
            </a:r>
            <a:r>
              <a:rPr lang="ru-RU" sz="3100" dirty="0"/>
              <a:t>напряжение источника меняется по </a:t>
            </a:r>
            <a:r>
              <a:rPr lang="ru-RU" sz="3100" dirty="0" err="1" smtClean="0"/>
              <a:t>косинусоидальному</a:t>
            </a:r>
            <a:r>
              <a:rPr lang="ru-RU" sz="3100" dirty="0" smtClean="0"/>
              <a:t> </a:t>
            </a:r>
            <a:r>
              <a:rPr lang="ru-RU" sz="3100" dirty="0"/>
              <a:t>закону, </a:t>
            </a:r>
            <a:endParaRPr lang="ru-RU" sz="3100" dirty="0" smtClean="0"/>
          </a:p>
          <a:p>
            <a:pPr marL="0" indent="0">
              <a:buNone/>
            </a:pPr>
            <a:r>
              <a:rPr lang="en-US" sz="3100" i="1" dirty="0" smtClean="0">
                <a:latin typeface="Georgia" pitchFamily="18" charset="0"/>
                <a:cs typeface="Times New Roman" pitchFamily="18" charset="0"/>
              </a:rPr>
              <a:t>u</a:t>
            </a:r>
            <a:r>
              <a:rPr lang="ru-RU" sz="3100" i="1" dirty="0" smtClean="0">
                <a:latin typeface="Georgia" pitchFamily="18" charset="0"/>
                <a:cs typeface="Times New Roman" pitchFamily="18" charset="0"/>
              </a:rPr>
              <a:t> </a:t>
            </a:r>
            <a:r>
              <a:rPr lang="ru-RU" sz="3100" i="1" dirty="0">
                <a:latin typeface="Georgia" pitchFamily="18" charset="0"/>
                <a:cs typeface="Times New Roman" pitchFamily="18" charset="0"/>
              </a:rPr>
              <a:t>= </a:t>
            </a:r>
            <a:r>
              <a:rPr lang="en-US" sz="3100" i="1" dirty="0" smtClean="0">
                <a:latin typeface="Georgia" pitchFamily="18" charset="0"/>
                <a:cs typeface="Times New Roman" pitchFamily="18" charset="0"/>
              </a:rPr>
              <a:t>U</a:t>
            </a:r>
            <a:r>
              <a:rPr lang="en-US" sz="3100" i="1" baseline="-25000" dirty="0" smtClean="0">
                <a:latin typeface="Georgia" pitchFamily="18" charset="0"/>
                <a:cs typeface="Times New Roman" pitchFamily="18" charset="0"/>
              </a:rPr>
              <a:t> </a:t>
            </a:r>
            <a:r>
              <a:rPr lang="ru-RU" sz="3100" i="1" baseline="-25000" dirty="0">
                <a:latin typeface="Georgia" pitchFamily="18" charset="0"/>
                <a:cs typeface="Times New Roman" pitchFamily="18" charset="0"/>
              </a:rPr>
              <a:t>т</a:t>
            </a:r>
            <a:r>
              <a:rPr lang="ru-RU" sz="3100" i="1" dirty="0">
                <a:latin typeface="Georgia" pitchFamily="18" charset="0"/>
                <a:cs typeface="Times New Roman" pitchFamily="18" charset="0"/>
              </a:rPr>
              <a:t> </a:t>
            </a:r>
            <a:r>
              <a:rPr lang="en-US" sz="3100" i="1" dirty="0" err="1">
                <a:latin typeface="Georgia" pitchFamily="18" charset="0"/>
                <a:cs typeface="Times New Roman" pitchFamily="18" charset="0"/>
              </a:rPr>
              <a:t>cos</a:t>
            </a:r>
            <a:r>
              <a:rPr lang="en-US" sz="3100" i="1" dirty="0">
                <a:latin typeface="Georgia" pitchFamily="18" charset="0"/>
                <a:cs typeface="Times New Roman" pitchFamily="18" charset="0"/>
              </a:rPr>
              <a:t> </a:t>
            </a:r>
            <a:r>
              <a:rPr lang="el-GR" sz="3100" i="1" dirty="0">
                <a:latin typeface="Georgia" pitchFamily="18" charset="0"/>
                <a:cs typeface="Times New Roman" pitchFamily="18" charset="0"/>
              </a:rPr>
              <a:t>ω </a:t>
            </a:r>
            <a:r>
              <a:rPr lang="en-US" sz="3100" i="1" dirty="0" smtClean="0">
                <a:latin typeface="Georgia" pitchFamily="18" charset="0"/>
                <a:cs typeface="Times New Roman" pitchFamily="18" charset="0"/>
              </a:rPr>
              <a:t>t</a:t>
            </a:r>
            <a:endParaRPr lang="ru-RU" sz="3100" i="1" dirty="0" smtClean="0">
              <a:latin typeface="Georgia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3100" dirty="0"/>
              <a:t>то сила тока не успевает мгновенно принимать одно и то же значение во всей цепи — на передачу взаимодействий между заряженными частицами вдоль цепи требуется некоторое время. </a:t>
            </a:r>
          </a:p>
          <a:p>
            <a:pPr marL="0" indent="0">
              <a:buNone/>
            </a:pPr>
            <a:endParaRPr lang="ru-RU" sz="2400" i="1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ru-RU" sz="2200" dirty="0"/>
          </a:p>
        </p:txBody>
      </p:sp>
      <p:pic>
        <p:nvPicPr>
          <p:cNvPr id="3074" name="Picture 2" descr="http://physics.ru/courses/op25part2/content/chapter2/section/paragraph3/images/2-3-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310" y="3645024"/>
            <a:ext cx="6053748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0261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5121"/>
            <a:ext cx="8229600" cy="634082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Условие </a:t>
            </a:r>
            <a:r>
              <a:rPr lang="ru-RU" sz="3200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квазистационарности</a:t>
            </a:r>
            <a:endParaRPr lang="ru-RU" sz="32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http://physics.ru/courses/op25part2/content/chapter2/section/paragraph3/images/2-3-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764704"/>
            <a:ext cx="4364330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165419" y="2996952"/>
                <a:ext cx="8833262" cy="34418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200" dirty="0" smtClean="0"/>
                  <a:t>Пусть </a:t>
                </a:r>
                <a:r>
                  <a:rPr lang="el-GR" sz="2200" i="1" dirty="0" smtClean="0"/>
                  <a:t>ν </a:t>
                </a:r>
                <a:r>
                  <a:rPr lang="el-GR" sz="2200" dirty="0"/>
                  <a:t>= 50 </a:t>
                </a:r>
                <a:r>
                  <a:rPr lang="ru-RU" sz="2200" dirty="0" smtClean="0"/>
                  <a:t>Гц ,       тогда </a:t>
                </a:r>
                <a:r>
                  <a:rPr lang="en-US" sz="2200" dirty="0"/>
                  <a:t>T </a:t>
                </a:r>
                <a:r>
                  <a:rPr lang="en-US" sz="2200" dirty="0" smtClean="0"/>
                  <a:t>=</a:t>
                </a:r>
                <a:r>
                  <a:rPr lang="ru-RU" sz="2200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 smtClean="0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200" dirty="0"/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l-GR" sz="2200" dirty="0"/>
                          <m:t>ν</m:t>
                        </m:r>
                      </m:den>
                    </m:f>
                  </m:oMath>
                </a14:m>
                <a:r>
                  <a:rPr lang="en-US" sz="2200" dirty="0" smtClean="0"/>
                  <a:t> </a:t>
                </a:r>
                <a:r>
                  <a:rPr lang="el-GR" sz="2200" dirty="0" smtClean="0"/>
                  <a:t> </a:t>
                </a:r>
                <a:r>
                  <a:rPr lang="el-GR" sz="2200" dirty="0"/>
                  <a:t>= 0,02 </a:t>
                </a:r>
                <a:r>
                  <a:rPr lang="ru-RU" sz="2200" dirty="0" smtClean="0"/>
                  <a:t>с</a:t>
                </a:r>
              </a:p>
              <a:p>
                <a:r>
                  <a:rPr lang="ru-RU" sz="2200" dirty="0" smtClean="0"/>
                  <a:t>Взаимодействие </a:t>
                </a:r>
                <a:r>
                  <a:rPr lang="ru-RU" sz="2200" dirty="0"/>
                  <a:t>между зарядами передаётся со скоростью света: </a:t>
                </a:r>
                <a:endParaRPr lang="ru-RU" sz="2200" dirty="0" smtClean="0"/>
              </a:p>
              <a:p>
                <a:r>
                  <a:rPr lang="ru-RU" sz="2200" dirty="0" smtClean="0"/>
                  <a:t>c </a:t>
                </a:r>
                <a:r>
                  <a:rPr lang="ru-RU" sz="2200" dirty="0"/>
                  <a:t>= 3 </a:t>
                </a:r>
                <a:r>
                  <a:rPr lang="ru-RU" sz="2200" dirty="0" smtClean="0"/>
                  <a:t>·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2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ru-RU" sz="2200" b="0" i="1" smtClean="0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ru-RU" sz="2200" b="0" i="1" smtClean="0">
                            <a:latin typeface="Cambria Math"/>
                          </a:rPr>
                          <m:t>8</m:t>
                        </m:r>
                      </m:sup>
                    </m:sSup>
                  </m:oMath>
                </a14:m>
                <a:r>
                  <a:rPr lang="ru-RU" sz="2200" dirty="0" smtClean="0"/>
                  <a:t> м/с.</a:t>
                </a:r>
              </a:p>
              <a:p>
                <a:r>
                  <a:rPr lang="ru-RU" sz="2200" dirty="0"/>
                  <a:t>За время, равное периоду колебаний, это взаимодействие распространится на расстояние: </a:t>
                </a:r>
                <a:endParaRPr lang="ru-RU" sz="2200" dirty="0" smtClean="0"/>
              </a:p>
              <a:p>
                <a:r>
                  <a:rPr lang="ru-RU" sz="2200" dirty="0" err="1" smtClean="0"/>
                  <a:t>cT</a:t>
                </a:r>
                <a:r>
                  <a:rPr lang="ru-RU" sz="2200" dirty="0" smtClean="0"/>
                  <a:t> </a:t>
                </a:r>
                <a:r>
                  <a:rPr lang="ru-RU" sz="2200" dirty="0"/>
                  <a:t>= 6 ·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200" i="1">
                            <a:latin typeface="Cambria Math"/>
                          </a:rPr>
                        </m:ctrlPr>
                      </m:sSupPr>
                      <m:e>
                        <m:r>
                          <a:rPr lang="ru-RU" sz="2200" i="1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ru-RU" sz="2200" b="0" i="1" smtClean="0">
                            <a:latin typeface="Cambria Math"/>
                          </a:rPr>
                          <m:t>6</m:t>
                        </m:r>
                      </m:sup>
                    </m:sSup>
                  </m:oMath>
                </a14:m>
                <a:r>
                  <a:rPr lang="ru-RU" sz="2200" dirty="0"/>
                  <a:t> м = 6000 </a:t>
                </a:r>
                <a:r>
                  <a:rPr lang="ru-RU" sz="2200" dirty="0" smtClean="0"/>
                  <a:t>км</a:t>
                </a:r>
              </a:p>
              <a:p>
                <a:r>
                  <a:rPr lang="ru-RU" sz="2200" dirty="0"/>
                  <a:t>Мы можем пренебречь временем распространения взаимодействия, если </a:t>
                </a:r>
                <a:r>
                  <a:rPr lang="ru-RU" sz="2200" b="1" i="1" dirty="0"/>
                  <a:t>l</a:t>
                </a:r>
                <a:r>
                  <a:rPr lang="ru-RU" sz="2200" dirty="0"/>
                  <a:t> много меньше </a:t>
                </a:r>
                <a:r>
                  <a:rPr lang="ru-RU" sz="2200" b="1" i="1" dirty="0" err="1" smtClean="0"/>
                  <a:t>сT</a:t>
                </a:r>
                <a:r>
                  <a:rPr lang="ru-RU" sz="2200" dirty="0"/>
                  <a:t>:  </a:t>
                </a:r>
                <a:r>
                  <a:rPr lang="ru-RU" sz="2200" dirty="0" smtClean="0"/>
                  <a:t>       </a:t>
                </a:r>
              </a:p>
              <a:p>
                <a:r>
                  <a:rPr lang="ru-RU" sz="2200" dirty="0" smtClean="0"/>
                  <a:t> </a:t>
                </a:r>
                <a:r>
                  <a:rPr lang="ru-RU" sz="2800" b="1" i="1" dirty="0" smtClean="0">
                    <a:solidFill>
                      <a:srgbClr val="FF0000"/>
                    </a:solidFill>
                  </a:rPr>
                  <a:t>l</a:t>
                </a:r>
                <a:r>
                  <a:rPr lang="ru-RU" sz="2800" b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ru-RU" sz="28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≪ </m:t>
                    </m:r>
                  </m:oMath>
                </a14:m>
                <a:r>
                  <a:rPr lang="ru-RU" sz="2800" b="1" dirty="0" err="1" smtClean="0">
                    <a:solidFill>
                      <a:srgbClr val="FF0000"/>
                    </a:solidFill>
                  </a:rPr>
                  <a:t>cT</a:t>
                </a:r>
                <a:r>
                  <a:rPr lang="ru-RU" sz="2800" b="1" dirty="0" smtClean="0">
                    <a:solidFill>
                      <a:srgbClr val="FF0000"/>
                    </a:solidFill>
                  </a:rPr>
                  <a:t>  - </a:t>
                </a:r>
                <a:r>
                  <a:rPr lang="ru-RU" sz="2400" dirty="0" smtClean="0">
                    <a:solidFill>
                      <a:srgbClr val="FF0000"/>
                    </a:solidFill>
                  </a:rPr>
                  <a:t>условие </a:t>
                </a:r>
                <a:r>
                  <a:rPr lang="ru-RU" sz="2400" dirty="0" err="1">
                    <a:solidFill>
                      <a:srgbClr val="FF0000"/>
                    </a:solidFill>
                  </a:rPr>
                  <a:t>квазистационарности</a:t>
                </a:r>
                <a:endParaRPr lang="ru-RU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419" y="2996952"/>
                <a:ext cx="8833262" cy="3441840"/>
              </a:xfrm>
              <a:prstGeom prst="rect">
                <a:avLst/>
              </a:prstGeom>
              <a:blipFill rotWithShape="1">
                <a:blip r:embed="rId3"/>
                <a:stretch>
                  <a:fillRect l="-828" b="-407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1174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5121"/>
            <a:ext cx="8229600" cy="634082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Условие </a:t>
            </a:r>
            <a:r>
              <a:rPr lang="ru-RU" sz="3200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квазистационарности</a:t>
            </a:r>
            <a:endParaRPr lang="ru-RU" sz="32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http://physics.ru/courses/op25part2/content/chapter2/section/paragraph3/images/2-3-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730424"/>
            <a:ext cx="5775400" cy="2953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3130" y="3718680"/>
            <a:ext cx="912211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Поэтому</a:t>
            </a:r>
            <a:r>
              <a:rPr lang="en-US" sz="2400" dirty="0" smtClean="0"/>
              <a:t> </a:t>
            </a:r>
            <a:r>
              <a:rPr lang="ru-RU" sz="2400" dirty="0" smtClean="0"/>
              <a:t>можно считать, что </a:t>
            </a:r>
            <a:r>
              <a:rPr lang="ru-RU" sz="2400" dirty="0"/>
              <a:t>сила </a:t>
            </a:r>
            <a:r>
              <a:rPr lang="ru-RU" sz="2400" dirty="0" smtClean="0"/>
              <a:t>тока</a:t>
            </a:r>
            <a:r>
              <a:rPr lang="en-US" sz="2400" dirty="0" smtClean="0"/>
              <a:t> </a:t>
            </a:r>
            <a:r>
              <a:rPr lang="en-US" sz="4000" i="1" dirty="0" smtClean="0">
                <a:solidFill>
                  <a:srgbClr val="C00000"/>
                </a:solidFill>
              </a:rPr>
              <a:t>i</a:t>
            </a:r>
            <a:r>
              <a:rPr lang="en-US" sz="2400" dirty="0" smtClean="0"/>
              <a:t>  </a:t>
            </a:r>
            <a:r>
              <a:rPr lang="ru-RU" sz="2400" dirty="0" smtClean="0"/>
              <a:t>во </a:t>
            </a:r>
            <a:r>
              <a:rPr lang="ru-RU" sz="2400" dirty="0"/>
              <a:t>всех последовательно включённых элементах цепи будет принимать одинаковое значение </a:t>
            </a:r>
            <a:r>
              <a:rPr lang="ru-RU" sz="2400" dirty="0" smtClean="0"/>
              <a:t>в данный момент </a:t>
            </a:r>
            <a:r>
              <a:rPr lang="ru-RU" sz="2400" dirty="0"/>
              <a:t>времени. </a:t>
            </a:r>
            <a:endParaRPr lang="ru-RU" sz="2400" dirty="0" smtClean="0"/>
          </a:p>
          <a:p>
            <a:r>
              <a:rPr lang="ru-RU" sz="2400" dirty="0" smtClean="0"/>
              <a:t>Такое значение </a:t>
            </a:r>
            <a:r>
              <a:rPr lang="ru-RU" sz="2400" dirty="0"/>
              <a:t>называется </a:t>
            </a:r>
            <a:r>
              <a:rPr lang="ru-RU" sz="2400" b="1" i="1" dirty="0">
                <a:solidFill>
                  <a:srgbClr val="FF0000"/>
                </a:solidFill>
              </a:rPr>
              <a:t>мгновенным значением силы тока</a:t>
            </a:r>
            <a:r>
              <a:rPr lang="ru-RU" sz="2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78797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9650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ru-RU" sz="32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Резистор в цепи переменного тока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179510" y="404664"/>
                <a:ext cx="6488318" cy="2919423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ru-RU" sz="2200" dirty="0"/>
                  <a:t>Простейшая цепь переменного тока получится, если к источнику переменного напряжения </a:t>
                </a:r>
                <a:endParaRPr lang="ru-RU" sz="2200" dirty="0" smtClean="0"/>
              </a:p>
              <a:p>
                <a:pPr marL="0" indent="0">
                  <a:buNone/>
                </a:pPr>
                <a:r>
                  <a:rPr lang="en-US" sz="2400" i="1" dirty="0" smtClean="0">
                    <a:latin typeface="Georgia" pitchFamily="18" charset="0"/>
                  </a:rPr>
                  <a:t>u</a:t>
                </a:r>
                <a:r>
                  <a:rPr lang="ru-RU" sz="2400" i="1" dirty="0" smtClean="0">
                    <a:latin typeface="Georgia" pitchFamily="18" charset="0"/>
                  </a:rPr>
                  <a:t> </a:t>
                </a:r>
                <a:r>
                  <a:rPr lang="ru-RU" sz="2400" i="1" dirty="0">
                    <a:latin typeface="Georgia" pitchFamily="18" charset="0"/>
                  </a:rPr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ru-RU" sz="2400" i="1" dirty="0">
                            <a:latin typeface="Georgia" pitchFamily="18" charset="0"/>
                          </a:rPr>
                          <m:t>U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400" i="1" dirty="0" smtClean="0">
                            <a:latin typeface="Georgia" pitchFamily="18" charset="0"/>
                          </a:rPr>
                          <m:t>m</m:t>
                        </m:r>
                      </m:sub>
                    </m:sSub>
                  </m:oMath>
                </a14:m>
                <a:r>
                  <a:rPr lang="en-US" sz="2400" i="1" dirty="0" err="1" smtClean="0">
                    <a:latin typeface="Georgia" pitchFamily="18" charset="0"/>
                  </a:rPr>
                  <a:t>cos</a:t>
                </a:r>
                <a:r>
                  <a:rPr lang="ru-RU" sz="2400" i="1" dirty="0" smtClean="0">
                    <a:latin typeface="Georgia" pitchFamily="18" charset="0"/>
                  </a:rPr>
                  <a:t> </a:t>
                </a:r>
                <a:r>
                  <a:rPr lang="ru-RU" sz="2400" i="1" dirty="0" err="1">
                    <a:latin typeface="Georgia" pitchFamily="18" charset="0"/>
                  </a:rPr>
                  <a:t>ωt</a:t>
                </a:r>
                <a:r>
                  <a:rPr lang="ru-RU" sz="2400" dirty="0">
                    <a:latin typeface="Georgia" pitchFamily="18" charset="0"/>
                  </a:rPr>
                  <a:t> </a:t>
                </a:r>
                <a:endParaRPr lang="ru-RU" sz="2400" dirty="0" smtClean="0">
                  <a:latin typeface="Georgia" pitchFamily="18" charset="0"/>
                </a:endParaRPr>
              </a:p>
              <a:p>
                <a:pPr marL="0" indent="0">
                  <a:buNone/>
                </a:pPr>
                <a:r>
                  <a:rPr lang="ru-RU" sz="2200" dirty="0" smtClean="0"/>
                  <a:t>подключить </a:t>
                </a:r>
                <a:r>
                  <a:rPr lang="ru-RU" sz="2200" dirty="0"/>
                  <a:t>обычный </a:t>
                </a:r>
                <a:r>
                  <a:rPr lang="ru-RU" sz="2200" dirty="0" smtClean="0"/>
                  <a:t>резистор</a:t>
                </a:r>
                <a:r>
                  <a:rPr lang="en-US" sz="2200" dirty="0" smtClean="0"/>
                  <a:t> </a:t>
                </a:r>
                <a:r>
                  <a:rPr lang="ru-RU" sz="2200" b="1" i="1" dirty="0" smtClean="0"/>
                  <a:t>R</a:t>
                </a:r>
                <a:r>
                  <a:rPr lang="ru-RU" sz="2200" dirty="0"/>
                  <a:t>, называемый также </a:t>
                </a:r>
                <a:r>
                  <a:rPr lang="ru-RU" sz="2200" i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активным </a:t>
                </a:r>
                <a:r>
                  <a:rPr lang="ru-RU" sz="2200" i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сопротивлением</a:t>
                </a:r>
                <a:r>
                  <a:rPr lang="ru-RU" sz="2200" dirty="0" smtClean="0"/>
                  <a:t>. </a:t>
                </a:r>
              </a:p>
              <a:p>
                <a:pPr marL="0" indent="0">
                  <a:buNone/>
                </a:pPr>
                <a:r>
                  <a:rPr lang="ru-RU" sz="2200" dirty="0" smtClean="0"/>
                  <a:t>Индуктивность проводника мала, так </a:t>
                </a:r>
                <a:r>
                  <a:rPr lang="ru-RU" sz="2200" dirty="0"/>
                  <a:t>что эффект </a:t>
                </a:r>
                <a:r>
                  <a:rPr lang="ru-RU" sz="2200" dirty="0" smtClean="0"/>
                  <a:t>самоиндукции </a:t>
                </a:r>
                <a:r>
                  <a:rPr lang="ru-RU" sz="2200" dirty="0"/>
                  <a:t>можно не принимать во внимание. </a:t>
                </a: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9510" y="404664"/>
                <a:ext cx="6488318" cy="2919423"/>
              </a:xfrm>
              <a:blipFill rotWithShape="1">
                <a:blip r:embed="rId2"/>
                <a:stretch>
                  <a:fillRect l="-1408" t="-1253" r="-159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828" y="548680"/>
            <a:ext cx="2426305" cy="201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29467" y="3140968"/>
                <a:ext cx="8960977" cy="34051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200" dirty="0" smtClean="0"/>
                  <a:t>Под действием переменного электрического поля в проводнике возникает переменный электрический ток, частота и фаза, которого совпадает с частотой и фазой колебания напряжения.</a:t>
                </a:r>
              </a:p>
              <a:p>
                <a:r>
                  <a:rPr lang="ru-RU" sz="2200" dirty="0"/>
                  <a:t>Колебания силы тока в цепи являются вынужденными электри­ческими колебаниями, возникающими под действием приложен­ного переменного напряжения.</a:t>
                </a:r>
                <a:endParaRPr lang="ru-RU" sz="2200" b="1" i="1" dirty="0" smtClean="0"/>
              </a:p>
              <a:p>
                <a:r>
                  <a:rPr lang="en-US" sz="2800" i="1" dirty="0" smtClean="0">
                    <a:latin typeface="Georgia" pitchFamily="18" charset="0"/>
                  </a:rPr>
                  <a:t>i</a:t>
                </a:r>
                <a:r>
                  <a:rPr lang="ru-RU" sz="2800" i="1" dirty="0" smtClean="0">
                    <a:latin typeface="Georgia" pitchFamily="18" charset="0"/>
                  </a:rPr>
                  <a:t> </a:t>
                </a:r>
                <a:r>
                  <a:rPr lang="ru-RU" sz="2800" i="1" dirty="0">
                    <a:latin typeface="Georgia" pitchFamily="18" charset="0"/>
                  </a:rPr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80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sz="2800" b="0" i="1" dirty="0" smtClean="0">
                            <a:latin typeface="Cambria Math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sz="2800" i="1" dirty="0" err="1">
                    <a:latin typeface="Georgia" pitchFamily="18" charset="0"/>
                  </a:rPr>
                  <a:t>cos</a:t>
                </a:r>
                <a:r>
                  <a:rPr lang="ru-RU" sz="2800" i="1" dirty="0">
                    <a:latin typeface="Georgia" pitchFamily="18" charset="0"/>
                  </a:rPr>
                  <a:t> </a:t>
                </a:r>
                <a:r>
                  <a:rPr lang="ru-RU" sz="2800" i="1" dirty="0" err="1">
                    <a:latin typeface="Georgia" pitchFamily="18" charset="0"/>
                  </a:rPr>
                  <a:t>ωt</a:t>
                </a:r>
                <a:r>
                  <a:rPr lang="ru-RU" sz="2800" dirty="0">
                    <a:latin typeface="Georgia" pitchFamily="18" charset="0"/>
                  </a:rPr>
                  <a:t> </a:t>
                </a:r>
                <a:endParaRPr lang="ru-RU" sz="2800" dirty="0" smtClean="0">
                  <a:latin typeface="Georgia" pitchFamily="18" charset="0"/>
                </a:endParaRPr>
              </a:p>
              <a:p>
                <a:endParaRPr lang="en-US" sz="1000" b="1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b="0" i="1" dirty="0" smtClean="0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sz="3200" b="0" i="1" dirty="0" smtClean="0">
                            <a:latin typeface="Cambria Math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sz="3200" dirty="0" smtClean="0">
                    <a:latin typeface="Georgia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2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/>
                              </a:rPr>
                              <m:t>𝑈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/>
                              </a:rPr>
                              <m:t>𝑚</m:t>
                            </m:r>
                          </m:sub>
                        </m:sSub>
                      </m:num>
                      <m:den>
                        <m:r>
                          <a:rPr lang="en-US" sz="3200" b="0" i="1" smtClean="0">
                            <a:latin typeface="Cambria Math"/>
                          </a:rPr>
                          <m:t>𝑅</m:t>
                        </m:r>
                      </m:den>
                    </m:f>
                  </m:oMath>
                </a14:m>
                <a:r>
                  <a:rPr lang="ru-RU" sz="2800" b="1" dirty="0" smtClean="0"/>
                  <a:t>  </a:t>
                </a:r>
                <a:r>
                  <a:rPr lang="ru-RU" sz="2200" b="1" dirty="0" smtClean="0"/>
                  <a:t>- </a:t>
                </a:r>
                <a:r>
                  <a:rPr lang="ru-RU" sz="2200" dirty="0" smtClean="0"/>
                  <a:t>амплитуда силы тока</a:t>
                </a:r>
                <a:endParaRPr lang="ru-RU" sz="2200" b="1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467" y="3140968"/>
                <a:ext cx="8960977" cy="3405163"/>
              </a:xfrm>
              <a:prstGeom prst="rect">
                <a:avLst/>
              </a:prstGeom>
              <a:blipFill rotWithShape="1">
                <a:blip r:embed="rId4"/>
                <a:stretch>
                  <a:fillRect l="-1361" t="-1073" r="-748" b="-17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62" y="3043349"/>
            <a:ext cx="8157428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2101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5121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sz="320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Мощность переменного тока.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179513" y="620689"/>
                <a:ext cx="4536503" cy="259228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ru-RU" sz="2400" dirty="0" smtClean="0"/>
                  <a:t>При совпадении фазы колебаний силы тока и напряжения мгновенная мощность переменного тока равна:</a:t>
                </a:r>
              </a:p>
              <a:p>
                <a:pPr marL="0" indent="0">
                  <a:buNone/>
                </a:pPr>
                <a:r>
                  <a:rPr lang="en-US" i="1" dirty="0">
                    <a:latin typeface="Georgia" pitchFamily="18" charset="0"/>
                    <a:cs typeface="Times New Roman" pitchFamily="18" charset="0"/>
                  </a:rPr>
                  <a:t>p</a:t>
                </a:r>
                <a:r>
                  <a:rPr lang="ru-RU" i="1" dirty="0">
                    <a:latin typeface="Georgia" pitchFamily="18" charset="0"/>
                    <a:cs typeface="Times New Roman" pitchFamily="18" charset="0"/>
                  </a:rPr>
                  <a:t>= </a:t>
                </a:r>
                <a:r>
                  <a:rPr lang="en-US" i="1" dirty="0" err="1">
                    <a:latin typeface="Georgia" pitchFamily="18" charset="0"/>
                    <a:cs typeface="Times New Roman" pitchFamily="18" charset="0"/>
                  </a:rPr>
                  <a:t>iu</a:t>
                </a:r>
                <a:r>
                  <a:rPr lang="ru-RU" i="1" dirty="0">
                    <a:latin typeface="Georgia" pitchFamily="18" charset="0"/>
                    <a:cs typeface="Times New Roman" pitchFamily="18" charset="0"/>
                  </a:rPr>
                  <a:t> </a:t>
                </a:r>
                <a:r>
                  <a:rPr lang="ru-RU" i="1" dirty="0" smtClean="0">
                    <a:latin typeface="Georgia" pitchFamily="18" charset="0"/>
                    <a:cs typeface="Times New Roman" pitchFamily="18" charset="0"/>
                  </a:rPr>
                  <a:t>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𝑚</m:t>
                        </m:r>
                      </m:sub>
                    </m:sSub>
                    <m:sSub>
                      <m:sSubPr>
                        <m:ctrlPr>
                          <a:rPr lang="ru-RU" i="1" smtClean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𝑈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ru-RU" i="1" baseline="-25000" dirty="0" smtClean="0">
                    <a:latin typeface="Georgia" pitchFamily="18" charset="0"/>
                    <a:cs typeface="Times New Roman" pitchFamily="18" charset="0"/>
                  </a:rPr>
                  <a:t> </a:t>
                </a:r>
                <a:r>
                  <a:rPr lang="en-US" i="1" dirty="0" err="1" smtClean="0">
                    <a:latin typeface="Georgia" pitchFamily="18" charset="0"/>
                    <a:cs typeface="Times New Roman" pitchFamily="18" charset="0"/>
                  </a:rPr>
                  <a:t>cos</a:t>
                </a:r>
                <a:r>
                  <a:rPr lang="ru-RU" i="1" baseline="30000" dirty="0" smtClean="0">
                    <a:latin typeface="Georgia" pitchFamily="18" charset="0"/>
                    <a:cs typeface="Times New Roman" pitchFamily="18" charset="0"/>
                  </a:rPr>
                  <a:t>2</a:t>
                </a:r>
                <a:r>
                  <a:rPr lang="ru-RU" i="1" dirty="0" smtClean="0">
                    <a:latin typeface="Georgia" pitchFamily="18" charset="0"/>
                  </a:rPr>
                  <a:t>ωt</a:t>
                </a:r>
                <a:r>
                  <a:rPr lang="ru-RU" dirty="0" smtClean="0">
                    <a:latin typeface="Georgia" pitchFamily="18" charset="0"/>
                  </a:rPr>
                  <a:t> </a:t>
                </a:r>
              </a:p>
              <a:p>
                <a:pPr marL="0" indent="0">
                  <a:buNone/>
                </a:pPr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9513" y="620689"/>
                <a:ext cx="4536503" cy="2592288"/>
              </a:xfrm>
              <a:blipFill rotWithShape="1">
                <a:blip r:embed="rId3"/>
                <a:stretch>
                  <a:fillRect l="-3356" t="-1882" r="-214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3314372"/>
              </p:ext>
            </p:extLst>
          </p:nvPr>
        </p:nvGraphicFramePr>
        <p:xfrm>
          <a:off x="4716015" y="620688"/>
          <a:ext cx="4437025" cy="29523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53" r:id="rId4" imgW="2743200" imgH="1828800" progId="Photoshop.Image.7">
                  <p:embed/>
                </p:oleObj>
              </mc:Choice>
              <mc:Fallback>
                <p:oleObj r:id="rId4" imgW="2743200" imgH="1828800" progId="Photoshop.Image.7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6015" y="620688"/>
                        <a:ext cx="4437025" cy="295232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107504" y="3482508"/>
                <a:ext cx="9036496" cy="17371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400" dirty="0" smtClean="0"/>
                  <a:t>Среднее значение квадрата косинуса за период равно 0,5, поэтому среднее значение мощности равно:</a:t>
                </a:r>
              </a:p>
              <a:p>
                <a:r>
                  <a:rPr lang="en-US" sz="3600" i="1" dirty="0">
                    <a:latin typeface="Georgia" pitchFamily="18" charset="0"/>
                  </a:rPr>
                  <a:t>P  =</a:t>
                </a:r>
                <a:r>
                  <a:rPr lang="en-US" sz="3600" dirty="0">
                    <a:latin typeface="Georgia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dirty="0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sz="3600" i="1"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>
                                <a:latin typeface="Cambria Math"/>
                                <a:cs typeface="Times New Roman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3600" b="0" i="1">
                                <a:latin typeface="Cambria Math"/>
                                <a:cs typeface="Times New Roman" pitchFamily="18" charset="0"/>
                              </a:rPr>
                              <m:t>𝑚</m:t>
                            </m:r>
                          </m:sub>
                        </m:sSub>
                        <m:sSub>
                          <m:sSubPr>
                            <m:ctrlPr>
                              <a:rPr lang="ru-RU" sz="3600" i="1"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>
                                <a:latin typeface="Cambria Math"/>
                                <a:cs typeface="Times New Roman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3600" b="0" i="1">
                                <a:latin typeface="Cambria Math"/>
                                <a:cs typeface="Times New Roman" pitchFamily="18" charset="0"/>
                              </a:rPr>
                              <m:t>𝑚</m:t>
                            </m:r>
                          </m:sub>
                        </m:sSub>
                      </m:num>
                      <m:den>
                        <m:r>
                          <a:rPr lang="en-US" sz="4000" b="0" i="1" dirty="0" smtClean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sz="4000" b="0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3600" dirty="0" smtClean="0">
                    <a:latin typeface="Georgia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600" i="1" smtClean="0">
                                <a:latin typeface="Cambria Math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sz="3600" i="1" dirty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3600" b="0" i="1" dirty="0">
                                    <a:latin typeface="Cambria Math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en-US" sz="3600" b="0" i="1" dirty="0" smtClean="0">
                                    <a:latin typeface="Cambria Math"/>
                                  </a:rPr>
                                  <m:t>𝑚</m:t>
                                </m:r>
                              </m:sub>
                            </m:sSub>
                          </m:e>
                          <m:sup>
                            <m:r>
                              <a:rPr lang="en-US" sz="36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3600" b="0" i="1" smtClean="0">
                            <a:latin typeface="Cambria Math"/>
                          </a:rPr>
                          <m:t>𝑅</m:t>
                        </m:r>
                      </m:num>
                      <m:den>
                        <m:r>
                          <a:rPr lang="en-US" sz="3600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ru-RU" sz="3600" dirty="0">
                  <a:latin typeface="Georgia" pitchFamily="18" charset="0"/>
                </a:endParaRPr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3482508"/>
                <a:ext cx="9036496" cy="1737142"/>
              </a:xfrm>
              <a:prstGeom prst="rect">
                <a:avLst/>
              </a:prstGeom>
              <a:blipFill rotWithShape="1">
                <a:blip r:embed="rId6"/>
                <a:stretch>
                  <a:fillRect l="-2092" t="-2807" b="-245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30996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9147" y="11266"/>
            <a:ext cx="9144000" cy="634082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Действующие значения силы тока и </a:t>
            </a: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напряжения</a:t>
            </a:r>
            <a:endParaRPr lang="ru-RU" sz="32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179512" y="737320"/>
                <a:ext cx="8677472" cy="6120680"/>
              </a:xfrm>
            </p:spPr>
            <p:txBody>
              <a:bodyPr>
                <a:normAutofit fontScale="32500" lnSpcReduction="20000"/>
              </a:bodyPr>
              <a:lstStyle/>
              <a:p>
                <a:pPr marL="0" indent="0">
                  <a:buNone/>
                </a:pPr>
                <a:r>
                  <a:rPr lang="ru-RU" sz="8000" dirty="0" smtClean="0"/>
                  <a:t>Для того чтобы формула для расчета мощности переменного тока совпадала форме с аналогичной формулой для постоянного тока (</a:t>
                </a:r>
                <a:r>
                  <a:rPr lang="en-US" sz="8000" dirty="0"/>
                  <a:t>P</a:t>
                </a:r>
                <a:r>
                  <a:rPr lang="ru-RU" sz="8000" dirty="0"/>
                  <a:t> =</a:t>
                </a:r>
                <a:r>
                  <a:rPr lang="en-US" sz="8000" dirty="0"/>
                  <a:t>I</a:t>
                </a:r>
                <a:r>
                  <a:rPr lang="ru-RU" sz="8000" baseline="30000" dirty="0"/>
                  <a:t>2</a:t>
                </a:r>
                <a:r>
                  <a:rPr lang="en-US" sz="8000" dirty="0"/>
                  <a:t>R</a:t>
                </a:r>
                <a:r>
                  <a:rPr lang="ru-RU" sz="8000" dirty="0"/>
                  <a:t>), вводятся понятия действующих значений силы тока и напряжения.  </a:t>
                </a:r>
                <a:endParaRPr lang="ru-RU" sz="8000" dirty="0" smtClean="0"/>
              </a:p>
              <a:p>
                <a:pPr marL="0" indent="0">
                  <a:buNone/>
                </a:pPr>
                <a:r>
                  <a:rPr lang="ru-RU" sz="8000" dirty="0" smtClean="0"/>
                  <a:t>Из  </a:t>
                </a:r>
                <a:r>
                  <a:rPr lang="ru-RU" sz="8000" dirty="0"/>
                  <a:t>равенства  мощностей  получим </a:t>
                </a:r>
                <a:endParaRPr lang="ru-RU" sz="8000" dirty="0" smtClean="0"/>
              </a:p>
              <a:p>
                <a:pPr marL="0" indent="0">
                  <a:buNone/>
                </a:pPr>
                <a:r>
                  <a:rPr lang="ru-RU" sz="11200" i="1" dirty="0" smtClean="0">
                    <a:latin typeface="Georgia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112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11200" b="0" i="1" smtClean="0">
                            <a:latin typeface="Cambria Math"/>
                          </a:rPr>
                          <m:t>𝐼</m:t>
                        </m:r>
                      </m:e>
                      <m:sup>
                        <m:r>
                          <a:rPr lang="en-US" sz="112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11200" b="0" i="1" smtClean="0">
                        <a:latin typeface="Cambria Math"/>
                      </a:rPr>
                      <m:t>𝑅</m:t>
                    </m:r>
                  </m:oMath>
                </a14:m>
                <a:r>
                  <a:rPr lang="ru-RU" sz="11200" i="1" dirty="0" smtClean="0">
                    <a:latin typeface="Georgia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1200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1200" i="1">
                                <a:latin typeface="Cambria Math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sz="11200" i="1" dirty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11200" b="0" i="1" dirty="0">
                                    <a:latin typeface="Cambria Math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en-US" sz="11200" b="0" i="1" dirty="0" smtClean="0">
                                    <a:latin typeface="Cambria Math"/>
                                  </a:rPr>
                                  <m:t>𝑚</m:t>
                                </m:r>
                              </m:sub>
                            </m:sSub>
                          </m:e>
                          <m:sup>
                            <m:r>
                              <a:rPr lang="en-US" sz="11200" b="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11200" b="0" i="1">
                            <a:latin typeface="Cambria Math"/>
                          </a:rPr>
                          <m:t>𝑅</m:t>
                        </m:r>
                      </m:num>
                      <m:den>
                        <m:r>
                          <a:rPr lang="en-US" sz="11200" b="0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ru-RU" sz="11200" b="0" i="0" smtClean="0">
                        <a:latin typeface="Cambria Math"/>
                      </a:rPr>
                      <m:t>                     </m:t>
                    </m:r>
                  </m:oMath>
                </a14:m>
                <a:r>
                  <a:rPr lang="ru-RU" sz="8000" dirty="0" smtClean="0">
                    <a:latin typeface="Georgia" pitchFamily="18" charset="0"/>
                  </a:rPr>
                  <a:t>или </a:t>
                </a:r>
                <a:r>
                  <a:rPr lang="en-US" sz="8000" dirty="0" smtClean="0">
                    <a:latin typeface="Georgia" pitchFamily="18" charset="0"/>
                  </a:rPr>
                  <a:t>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111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11100" i="1">
                            <a:latin typeface="Cambria Math"/>
                          </a:rPr>
                          <m:t>𝐼</m:t>
                        </m:r>
                      </m:e>
                      <m:sup>
                        <m:r>
                          <a:rPr lang="en-US" sz="11100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11100" i="1" dirty="0">
                    <a:latin typeface="Georgia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1100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1100" i="1">
                                <a:latin typeface="Cambria Math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sz="11100" i="1" dirty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11100" i="1" dirty="0">
                                    <a:latin typeface="Cambria Math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en-US" sz="11100" i="1" dirty="0">
                                    <a:latin typeface="Cambria Math"/>
                                  </a:rPr>
                                  <m:t>𝑚</m:t>
                                </m:r>
                              </m:sub>
                            </m:sSub>
                          </m:e>
                          <m:sup>
                            <m:r>
                              <a:rPr lang="en-US" sz="111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11100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ru-RU" sz="11100" i="1" dirty="0" smtClean="0">
                  <a:latin typeface="Georgia" pitchFamily="18" charset="0"/>
                </a:endParaRPr>
              </a:p>
              <a:p>
                <a:pPr marL="0" indent="0">
                  <a:buNone/>
                </a:pPr>
                <a:r>
                  <a:rPr lang="en-US" sz="11200" i="1" dirty="0" smtClean="0">
                    <a:latin typeface="Georgia" pitchFamily="18" charset="0"/>
                  </a:rPr>
                  <a:t>I</a:t>
                </a:r>
                <a:r>
                  <a:rPr lang="ru-RU" sz="11200" i="1" dirty="0" smtClean="0">
                    <a:latin typeface="Georgia" pitchFamily="18" charset="0"/>
                  </a:rPr>
                  <a:t> </a:t>
                </a:r>
                <a:r>
                  <a:rPr lang="ru-RU" sz="11200" i="1" dirty="0">
                    <a:latin typeface="Georgia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11200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sz="112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1200" b="0" i="1" smtClean="0">
                                <a:latin typeface="Cambria Math"/>
                              </a:rPr>
                              <m:t>𝐼</m:t>
                            </m:r>
                          </m:e>
                          <m:sub>
                            <m:r>
                              <a:rPr lang="en-US" sz="11200" b="0" i="1" smtClean="0">
                                <a:latin typeface="Cambria Math"/>
                              </a:rPr>
                              <m:t>𝑚</m:t>
                            </m:r>
                          </m:sub>
                        </m:sSub>
                      </m:num>
                      <m:den>
                        <m:rad>
                          <m:radPr>
                            <m:degHide m:val="on"/>
                            <m:ctrlPr>
                              <a:rPr lang="ru-RU" sz="11200" i="1" smtClean="0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11200" b="0" i="1" smtClean="0">
                                <a:latin typeface="Cambria Math"/>
                              </a:rPr>
                              <m:t>2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11200" i="1" dirty="0" smtClean="0">
                    <a:latin typeface="Georgia" pitchFamily="18" charset="0"/>
                  </a:rPr>
                  <a:t>      </a:t>
                </a:r>
                <a:r>
                  <a:rPr lang="en-US" sz="8000" i="1" dirty="0" smtClean="0"/>
                  <a:t>-  </a:t>
                </a:r>
                <a:r>
                  <a:rPr lang="ru-RU" sz="8000" i="1" dirty="0" smtClean="0"/>
                  <a:t>действующее значение </a:t>
                </a:r>
                <a:r>
                  <a:rPr lang="ru-RU" sz="8000" i="1" dirty="0"/>
                  <a:t>силы тока</a:t>
                </a:r>
                <a:endParaRPr lang="ru-RU" sz="8000" dirty="0"/>
              </a:p>
              <a:p>
                <a:pPr marL="0" indent="0">
                  <a:buNone/>
                </a:pPr>
                <a:r>
                  <a:rPr lang="ru-RU" sz="8800" b="1" i="1" dirty="0" smtClean="0">
                    <a:solidFill>
                      <a:srgbClr val="C00000"/>
                    </a:solidFill>
                    <a:latin typeface="Georgia" pitchFamily="18" charset="0"/>
                  </a:rPr>
                  <a:t>Действующее </a:t>
                </a:r>
                <a:r>
                  <a:rPr lang="ru-RU" sz="8800" b="1" i="1" dirty="0">
                    <a:solidFill>
                      <a:srgbClr val="C00000"/>
                    </a:solidFill>
                    <a:latin typeface="Georgia" pitchFamily="18" charset="0"/>
                  </a:rPr>
                  <a:t>значение силы тока </a:t>
                </a:r>
                <a:r>
                  <a:rPr lang="ru-RU" sz="8800" i="1" dirty="0">
                    <a:solidFill>
                      <a:srgbClr val="C00000"/>
                    </a:solidFill>
                    <a:latin typeface="Georgia" pitchFamily="18" charset="0"/>
                  </a:rPr>
                  <a:t>равно силе такого по­стоянного тока, при котором средняя мощность, выделяющая­ся в проводнике в цепи переменного тока, равна мощности, выделяющейся в том же проводнике в цепи постоянного тока. </a:t>
                </a:r>
                <a:endParaRPr lang="ru-RU" sz="8800" i="1" dirty="0" smtClean="0">
                  <a:solidFill>
                    <a:srgbClr val="C00000"/>
                  </a:solidFill>
                  <a:latin typeface="Georgia" pitchFamily="18" charset="0"/>
                </a:endParaRPr>
              </a:p>
              <a:p>
                <a:pPr marL="0" indent="0">
                  <a:buNone/>
                </a:pPr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9512" y="737320"/>
                <a:ext cx="8677472" cy="6120680"/>
              </a:xfrm>
              <a:blipFill rotWithShape="1">
                <a:blip r:embed="rId2"/>
                <a:stretch>
                  <a:fillRect l="-2107" t="-2191" r="-42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01635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251520" y="980728"/>
                <a:ext cx="8568952" cy="5040560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sz="4600" i="1" dirty="0" smtClean="0">
                    <a:latin typeface="Georgia" pitchFamily="18" charset="0"/>
                    <a:cs typeface="Times New Roman" pitchFamily="18" charset="0"/>
                  </a:rPr>
                  <a:t>U</a:t>
                </a:r>
                <a:r>
                  <a:rPr lang="ru-RU" sz="4600" i="1" dirty="0">
                    <a:latin typeface="Georgia" pitchFamily="18" charset="0"/>
                    <a:cs typeface="Times New Roman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600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sz="46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4600" b="0" i="1">
                                <a:latin typeface="Cambria Math"/>
                              </a:rPr>
                              <m:t>𝑈</m:t>
                            </m:r>
                          </m:e>
                          <m:sub>
                            <m:r>
                              <a:rPr lang="en-US" sz="4600" b="0" i="1" smtClean="0">
                                <a:latin typeface="Cambria Math"/>
                              </a:rPr>
                              <m:t>𝑚</m:t>
                            </m:r>
                          </m:sub>
                        </m:sSub>
                      </m:num>
                      <m:den>
                        <m:rad>
                          <m:radPr>
                            <m:degHide m:val="on"/>
                            <m:ctrlPr>
                              <a:rPr lang="ru-RU" sz="46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4600" b="0" i="1">
                                <a:latin typeface="Cambria Math"/>
                              </a:rPr>
                              <m:t>2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4600" i="1" dirty="0">
                    <a:latin typeface="Georgia" pitchFamily="18" charset="0"/>
                    <a:cs typeface="Times New Roman" pitchFamily="18" charset="0"/>
                  </a:rPr>
                  <a:t>      </a:t>
                </a:r>
                <a:r>
                  <a:rPr lang="en-US" i="1" dirty="0"/>
                  <a:t>-  </a:t>
                </a:r>
                <a:r>
                  <a:rPr lang="ru-RU" i="1" dirty="0"/>
                  <a:t>действующее значение напряжения</a:t>
                </a:r>
                <a:endParaRPr lang="ru-RU" dirty="0"/>
              </a:p>
              <a:p>
                <a:pPr marL="0" indent="0">
                  <a:buNone/>
                </a:pPr>
                <a:r>
                  <a:rPr lang="ru-RU" dirty="0"/>
                  <a:t>Средняя мощность переменного тока при совпадении фаз колебаний силы тока и напряжения равна произведению действующих значений силы тока и напряжения:</a:t>
                </a:r>
              </a:p>
              <a:p>
                <a:pPr marL="0" indent="0">
                  <a:buNone/>
                </a:pPr>
                <a:r>
                  <a:rPr lang="en-US" sz="3900" i="1" dirty="0">
                    <a:latin typeface="Georgia" pitchFamily="18" charset="0"/>
                  </a:rPr>
                  <a:t>P  =</a:t>
                </a:r>
                <a:r>
                  <a:rPr lang="en-US" sz="3900" dirty="0">
                    <a:latin typeface="Georgia" pitchFamily="18" charset="0"/>
                  </a:rPr>
                  <a:t>  </a:t>
                </a:r>
                <a:r>
                  <a:rPr lang="en-US" sz="3900" i="1" dirty="0">
                    <a:latin typeface="Georgia" pitchFamily="18" charset="0"/>
                  </a:rPr>
                  <a:t>IU</a:t>
                </a:r>
                <a:r>
                  <a:rPr lang="en-US" sz="3900" dirty="0">
                    <a:latin typeface="Georgia" pitchFamily="18" charset="0"/>
                  </a:rPr>
                  <a:t>  </a:t>
                </a:r>
                <a:endParaRPr lang="ru-RU" sz="3900" dirty="0">
                  <a:latin typeface="Georgia" pitchFamily="18" charset="0"/>
                </a:endParaRPr>
              </a:p>
              <a:p>
                <a:pPr marL="0" indent="0">
                  <a:buNone/>
                </a:pPr>
                <a:r>
                  <a:rPr lang="ru-RU" i="1" dirty="0"/>
                  <a:t>О</a:t>
                </a:r>
                <a:r>
                  <a:rPr lang="ru-RU" i="1" dirty="0" smtClean="0"/>
                  <a:t>бычно </a:t>
                </a:r>
                <a:r>
                  <a:rPr lang="ru-RU" i="1" dirty="0"/>
                  <a:t>электрическая аппаратура в цепях пере­менного тока показывает действующие значения измеряемых величин.</a:t>
                </a:r>
                <a:endParaRPr lang="ru-RU" dirty="0"/>
              </a:p>
              <a:p>
                <a:pPr marL="0" indent="0">
                  <a:buNone/>
                </a:pPr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1520" y="980728"/>
                <a:ext cx="8568952" cy="5040560"/>
              </a:xfrm>
              <a:blipFill rotWithShape="1">
                <a:blip r:embed="rId2"/>
                <a:stretch>
                  <a:fillRect l="-2774" t="-1451" r="-2632" b="-374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-19147" y="11266"/>
            <a:ext cx="9144000" cy="634082"/>
          </a:xfrm>
        </p:spPr>
        <p:txBody>
          <a:bodyPr>
            <a:noAutofit/>
          </a:bodyPr>
          <a:lstStyle/>
          <a:p>
            <a:r>
              <a:rPr lang="ru-RU" sz="40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Действующие </a:t>
            </a:r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значения напряжения</a:t>
            </a:r>
            <a:endParaRPr lang="ru-RU" sz="40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17493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562074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Активное </a:t>
            </a: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сопротивление</a:t>
            </a:r>
            <a:endParaRPr lang="ru-RU" sz="32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620689"/>
            <a:ext cx="9145016" cy="144015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2800" i="1" dirty="0">
                <a:solidFill>
                  <a:srgbClr val="FF0000"/>
                </a:solidFill>
                <a:latin typeface="Georgia" pitchFamily="18" charset="0"/>
              </a:rPr>
              <a:t>Сопротивление элемента электриче­ской цепи (резистора), в котором происходит превращение электрической энергии во внутреннюю энергию, называют </a:t>
            </a:r>
            <a:r>
              <a:rPr lang="ru-RU" sz="2800" b="1" i="1" dirty="0">
                <a:solidFill>
                  <a:srgbClr val="FF0000"/>
                </a:solidFill>
                <a:latin typeface="Georgia" pitchFamily="18" charset="0"/>
              </a:rPr>
              <a:t>ак­тивным сопротивлением</a:t>
            </a:r>
            <a:r>
              <a:rPr lang="ru-RU" sz="2800" i="1" dirty="0">
                <a:solidFill>
                  <a:srgbClr val="FF0000"/>
                </a:solidFill>
                <a:latin typeface="Georgia" pitchFamily="18" charset="0"/>
              </a:rPr>
              <a:t>.</a:t>
            </a:r>
            <a:endParaRPr lang="ru-RU" sz="2800" dirty="0">
              <a:solidFill>
                <a:srgbClr val="FF0000"/>
              </a:solidFill>
              <a:latin typeface="Georgia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179511" y="1844824"/>
                <a:ext cx="8866259" cy="49232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200" dirty="0" smtClean="0">
                    <a:latin typeface="Georgia" pitchFamily="18" charset="0"/>
                  </a:rPr>
                  <a:t>Средняя мощность </a:t>
                </a:r>
                <a:r>
                  <a:rPr lang="ru-RU" sz="2200" i="1" dirty="0">
                    <a:latin typeface="Georgia" pitchFamily="18" charset="0"/>
                  </a:rPr>
                  <a:t>Р </a:t>
                </a:r>
                <a:r>
                  <a:rPr lang="ru-RU" sz="2200" dirty="0">
                    <a:latin typeface="Georgia" pitchFamily="18" charset="0"/>
                  </a:rPr>
                  <a:t>переменного тока на участке цепи </a:t>
                </a:r>
                <a:r>
                  <a:rPr lang="ru-RU" sz="2200" dirty="0" smtClean="0">
                    <a:latin typeface="Georgia" pitchFamily="18" charset="0"/>
                  </a:rPr>
                  <a:t>равна произведению </a:t>
                </a:r>
                <a:r>
                  <a:rPr lang="ru-RU" sz="2200" dirty="0">
                    <a:latin typeface="Georgia" pitchFamily="18" charset="0"/>
                  </a:rPr>
                  <a:t>квадрата действующего значения силы тока на активное сопротивление участка цепи:</a:t>
                </a:r>
              </a:p>
              <a:p>
                <a:r>
                  <a:rPr lang="en-US" sz="3600" i="1" dirty="0">
                    <a:latin typeface="Georgia" pitchFamily="18" charset="0"/>
                  </a:rPr>
                  <a:t>P</a:t>
                </a:r>
                <a:r>
                  <a:rPr lang="ru-RU" sz="3600" i="1" dirty="0">
                    <a:latin typeface="Georgia" pitchFamily="18" charset="0"/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/>
                          </a:rPr>
                          <m:t>𝐼</m:t>
                        </m:r>
                      </m:e>
                      <m:sup>
                        <m:r>
                          <a:rPr lang="en-US" sz="36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3600" b="0" i="1" smtClean="0">
                        <a:latin typeface="Cambria Math"/>
                      </a:rPr>
                      <m:t>𝑅</m:t>
                    </m:r>
                  </m:oMath>
                </a14:m>
                <a:endParaRPr lang="ru-RU" sz="3600" i="1" dirty="0">
                  <a:latin typeface="Georgia" pitchFamily="18" charset="0"/>
                </a:endParaRPr>
              </a:p>
              <a:p>
                <a:r>
                  <a:rPr lang="ru-RU" sz="2200" dirty="0">
                    <a:latin typeface="Georgia" pitchFamily="18" charset="0"/>
                  </a:rPr>
                  <a:t>Активное сопротивление участка цепи можно определить как частное от деления средней мощности на квадрат действующего значения силы тока:</a:t>
                </a:r>
              </a:p>
              <a:p>
                <a:r>
                  <a:rPr lang="en-US" sz="3600" i="1" dirty="0">
                    <a:latin typeface="Georgia" pitchFamily="18" charset="0"/>
                  </a:rPr>
                  <a:t>R </a:t>
                </a:r>
                <a:r>
                  <a:rPr lang="en-US" sz="3600" i="1" dirty="0" smtClean="0">
                    <a:latin typeface="Georgia" pitchFamily="18" charset="0"/>
                  </a:rPr>
                  <a:t>=</a:t>
                </a:r>
                <a:r>
                  <a:rPr lang="ru-RU" sz="3600" i="1" dirty="0" smtClean="0">
                    <a:latin typeface="Georgia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6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/>
                          </a:rPr>
                          <m:t>𝑃</m:t>
                        </m:r>
                      </m:num>
                      <m:den>
                        <m:sSup>
                          <m:sSupPr>
                            <m:ctrlPr>
                              <a:rPr lang="en-US" sz="3600" i="1" dirty="0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600" b="0" i="1" dirty="0" smtClean="0">
                                <a:latin typeface="Cambria Math"/>
                              </a:rPr>
                              <m:t>𝐼</m:t>
                            </m:r>
                          </m:e>
                          <m:sup>
                            <m:r>
                              <a:rPr lang="en-US" sz="3600" b="0" i="1" dirty="0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200" b="1" i="1" dirty="0" smtClean="0">
                    <a:latin typeface="Georgia" pitchFamily="18" charset="0"/>
                  </a:rPr>
                  <a:t> </a:t>
                </a:r>
              </a:p>
              <a:p>
                <a:r>
                  <a:rPr lang="ru-RU" sz="2200" i="1" dirty="0" smtClean="0">
                    <a:latin typeface="Georgia" pitchFamily="18" charset="0"/>
                  </a:rPr>
                  <a:t>При </a:t>
                </a:r>
                <a:r>
                  <a:rPr lang="ru-RU" sz="2200" i="1" dirty="0">
                    <a:latin typeface="Georgia" pitchFamily="18" charset="0"/>
                  </a:rPr>
                  <a:t>небольших значениях частоты переменного тока активное сопротивление проводника не зависит от частоты и практически совпадает с его электрическим сопротивлением в цепи постоян­ного тока. </a:t>
                </a:r>
                <a:endParaRPr lang="ru-RU" sz="2200" dirty="0">
                  <a:latin typeface="Georgia" pitchFamily="18" charset="0"/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1" y="1844824"/>
                <a:ext cx="8866259" cy="4923207"/>
              </a:xfrm>
              <a:prstGeom prst="rect">
                <a:avLst/>
              </a:prstGeom>
              <a:blipFill rotWithShape="1">
                <a:blip r:embed="rId2"/>
                <a:stretch>
                  <a:fillRect l="-2062" t="-743" r="-144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04694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706090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КАТУШКА В ЦЕПИ ПЕРЕМЕННОГО ТОКА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764704"/>
            <a:ext cx="6228184" cy="33843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/>
              <a:t>Пусть в цепь переменного</a:t>
            </a:r>
            <a:r>
              <a:rPr lang="ru-RU" sz="2400" cap="small" dirty="0" smtClean="0"/>
              <a:t> </a:t>
            </a:r>
            <a:r>
              <a:rPr lang="ru-RU" sz="2400" dirty="0" smtClean="0"/>
              <a:t>включена идеальная катушка с электрическим сопротивле­нием провода, равным нулю. </a:t>
            </a:r>
          </a:p>
          <a:p>
            <a:pPr marL="0" indent="0">
              <a:buNone/>
            </a:pPr>
            <a:r>
              <a:rPr lang="ru-RU" sz="2400" dirty="0" smtClean="0"/>
              <a:t>Пусть ток меняется по закону</a:t>
            </a:r>
          </a:p>
          <a:p>
            <a:pPr marL="0" indent="0">
              <a:buNone/>
            </a:pPr>
            <a:r>
              <a:rPr lang="en-US" i="1" dirty="0" smtClean="0">
                <a:latin typeface="Georgia" pitchFamily="18" charset="0"/>
                <a:cs typeface="Times New Roman" pitchFamily="18" charset="0"/>
              </a:rPr>
              <a:t>i</a:t>
            </a:r>
            <a:r>
              <a:rPr lang="ru-RU" i="1" dirty="0">
                <a:latin typeface="Georgia" pitchFamily="18" charset="0"/>
                <a:cs typeface="Times New Roman" pitchFamily="18" charset="0"/>
              </a:rPr>
              <a:t>= </a:t>
            </a:r>
            <a:r>
              <a:rPr lang="en-US" i="1" dirty="0" smtClean="0">
                <a:latin typeface="Georgia" pitchFamily="18" charset="0"/>
                <a:cs typeface="Times New Roman" pitchFamily="18" charset="0"/>
              </a:rPr>
              <a:t>I</a:t>
            </a:r>
            <a:r>
              <a:rPr lang="en-US" i="1" baseline="-25000" dirty="0" smtClean="0">
                <a:latin typeface="Georgia" pitchFamily="18" charset="0"/>
                <a:cs typeface="Times New Roman" pitchFamily="18" charset="0"/>
              </a:rPr>
              <a:t>max</a:t>
            </a:r>
            <a:r>
              <a:rPr lang="en-US" i="1" dirty="0" smtClean="0">
                <a:latin typeface="Georgia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Georgia" pitchFamily="18" charset="0"/>
                <a:cs typeface="Times New Roman" pitchFamily="18" charset="0"/>
              </a:rPr>
              <a:t>cos</a:t>
            </a:r>
            <a:r>
              <a:rPr lang="en-US" i="1" dirty="0">
                <a:latin typeface="Georgia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Georgia" pitchFamily="18" charset="0"/>
                <a:cs typeface="Times New Roman" pitchFamily="18" charset="0"/>
              </a:rPr>
              <a:t>wt</a:t>
            </a:r>
            <a:r>
              <a:rPr lang="en-US" i="1" dirty="0">
                <a:latin typeface="Georgia" pitchFamily="18" charset="0"/>
                <a:cs typeface="Times New Roman" pitchFamily="18" charset="0"/>
              </a:rPr>
              <a:t>  </a:t>
            </a:r>
            <a:endParaRPr lang="ru-RU" dirty="0">
              <a:latin typeface="Georgia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200" dirty="0"/>
              <a:t>и </a:t>
            </a:r>
            <a:r>
              <a:rPr lang="ru-RU" sz="2200" dirty="0" smtClean="0"/>
              <a:t>в катушке </a:t>
            </a:r>
            <a:r>
              <a:rPr lang="ru-RU" sz="2200" dirty="0"/>
              <a:t>возникает ЭДС самоиндукции</a:t>
            </a:r>
          </a:p>
          <a:p>
            <a:pPr marL="0" indent="0">
              <a:buNone/>
            </a:pPr>
            <a:r>
              <a:rPr lang="en-US" i="1" dirty="0">
                <a:latin typeface="Georgia" pitchFamily="18" charset="0"/>
              </a:rPr>
              <a:t>ε = —Li' = ε</a:t>
            </a:r>
            <a:r>
              <a:rPr lang="en-US" i="1" baseline="-25000" dirty="0">
                <a:latin typeface="Georgia" pitchFamily="18" charset="0"/>
              </a:rPr>
              <a:t> </a:t>
            </a:r>
            <a:r>
              <a:rPr lang="ru-RU" i="1" baseline="-25000" dirty="0" smtClean="0">
                <a:latin typeface="Georgia" pitchFamily="18" charset="0"/>
              </a:rPr>
              <a:t>т</a:t>
            </a:r>
            <a:r>
              <a:rPr lang="ru-RU" i="1" dirty="0" smtClean="0">
                <a:latin typeface="Georgia" pitchFamily="18" charset="0"/>
              </a:rPr>
              <a:t> </a:t>
            </a:r>
            <a:r>
              <a:rPr lang="en-US" i="1" dirty="0">
                <a:latin typeface="Georgia" pitchFamily="18" charset="0"/>
              </a:rPr>
              <a:t>sin </a:t>
            </a:r>
            <a:r>
              <a:rPr lang="en-US" i="1" dirty="0" err="1">
                <a:latin typeface="Georgia" pitchFamily="18" charset="0"/>
              </a:rPr>
              <a:t>wt</a:t>
            </a:r>
            <a:r>
              <a:rPr lang="en-US" dirty="0">
                <a:latin typeface="Georgia" pitchFamily="18" charset="0"/>
              </a:rPr>
              <a:t> </a:t>
            </a:r>
            <a:endParaRPr lang="ru-RU" dirty="0">
              <a:latin typeface="Georgia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5688" y="764703"/>
            <a:ext cx="2808312" cy="240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32226" y="4005064"/>
                <a:ext cx="8973050" cy="27699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200" dirty="0" smtClean="0"/>
                  <a:t>Так как </a:t>
                </a:r>
                <a:r>
                  <a:rPr lang="ru-RU" sz="2800" b="1" i="1" dirty="0" smtClean="0"/>
                  <a:t> </a:t>
                </a:r>
                <a:r>
                  <a:rPr lang="en-US" sz="2800" i="1" dirty="0" smtClean="0">
                    <a:latin typeface="Georgia" pitchFamily="18" charset="0"/>
                  </a:rPr>
                  <a:t>R = 0</a:t>
                </a:r>
                <a:r>
                  <a:rPr lang="ru-RU" sz="2800" i="1" dirty="0" smtClean="0">
                    <a:latin typeface="Georgia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ru-RU" sz="2800" b="0" i="1" smtClean="0">
                        <a:latin typeface="Cambria Math"/>
                        <a:ea typeface="Cambria Math"/>
                      </a:rPr>
                      <m:t>→     </m:t>
                    </m:r>
                  </m:oMath>
                </a14:m>
                <a:r>
                  <a:rPr lang="ru-RU" sz="3200" i="1" dirty="0" smtClean="0">
                    <a:latin typeface="Georgia" pitchFamily="18" charset="0"/>
                  </a:rPr>
                  <a:t>и </a:t>
                </a:r>
                <a:r>
                  <a:rPr lang="en-US" sz="3200" dirty="0" smtClean="0">
                    <a:latin typeface="Georgia" pitchFamily="18" charset="0"/>
                  </a:rPr>
                  <a:t>=</a:t>
                </a:r>
                <a:r>
                  <a:rPr lang="en-US" sz="3200" i="1" dirty="0" smtClean="0">
                    <a:latin typeface="Georgia" pitchFamily="18" charset="0"/>
                  </a:rPr>
                  <a:t> </a:t>
                </a:r>
                <a:r>
                  <a:rPr lang="en-US" sz="3200" i="1" dirty="0">
                    <a:latin typeface="Georgia" pitchFamily="18" charset="0"/>
                  </a:rPr>
                  <a:t>— ε </a:t>
                </a:r>
                <a:r>
                  <a:rPr lang="en-US" sz="3200" dirty="0">
                    <a:latin typeface="Georgia" pitchFamily="18" charset="0"/>
                  </a:rPr>
                  <a:t>=</a:t>
                </a:r>
                <a:r>
                  <a:rPr lang="en-US" sz="3200" i="1" dirty="0">
                    <a:latin typeface="Georgia" pitchFamily="18" charset="0"/>
                  </a:rPr>
                  <a:t> — </a:t>
                </a:r>
                <a:r>
                  <a:rPr lang="en-US" sz="3200" i="1" dirty="0" smtClean="0">
                    <a:latin typeface="Georgia" pitchFamily="18" charset="0"/>
                  </a:rPr>
                  <a:t>I</a:t>
                </a:r>
                <a:r>
                  <a:rPr lang="en-US" sz="3200" i="1" baseline="-25000" dirty="0" smtClean="0">
                    <a:latin typeface="Georgia" pitchFamily="18" charset="0"/>
                  </a:rPr>
                  <a:t>max</a:t>
                </a:r>
                <a:r>
                  <a:rPr lang="en-US" sz="3200" i="1" dirty="0" smtClean="0">
                    <a:latin typeface="Georgia" pitchFamily="18" charset="0"/>
                  </a:rPr>
                  <a:t> </a:t>
                </a:r>
                <a:r>
                  <a:rPr lang="en-US" sz="3200" i="1" dirty="0" err="1">
                    <a:latin typeface="Georgia" pitchFamily="18" charset="0"/>
                  </a:rPr>
                  <a:t>Lw</a:t>
                </a:r>
                <a:r>
                  <a:rPr lang="en-US" sz="3200" i="1" dirty="0">
                    <a:latin typeface="Georgia" pitchFamily="18" charset="0"/>
                  </a:rPr>
                  <a:t> </a:t>
                </a:r>
                <a:r>
                  <a:rPr lang="en-US" sz="3200" i="1" dirty="0" err="1">
                    <a:latin typeface="Georgia" pitchFamily="18" charset="0"/>
                  </a:rPr>
                  <a:t>sinw</a:t>
                </a:r>
                <a:r>
                  <a:rPr lang="en-US" sz="3200" i="1" dirty="0">
                    <a:latin typeface="Georgia" pitchFamily="18" charset="0"/>
                  </a:rPr>
                  <a:t> t</a:t>
                </a:r>
                <a:endParaRPr lang="ru-RU" sz="3200" dirty="0">
                  <a:latin typeface="Georgia" pitchFamily="18" charset="0"/>
                </a:endParaRPr>
              </a:p>
              <a:p>
                <a:r>
                  <a:rPr lang="ru-RU" sz="2200" dirty="0"/>
                  <a:t>Следовательно, при изменении силы тока в катушке по гармони­ческому закону напряжение на ее концах изменяется тоже по гармоническому закону, но со сдвигом фазы:</a:t>
                </a:r>
              </a:p>
              <a:p>
                <a:r>
                  <a:rPr lang="ru-RU" sz="3200" i="1" dirty="0">
                    <a:latin typeface="Georgia" pitchFamily="18" charset="0"/>
                  </a:rPr>
                  <a:t>и</a:t>
                </a:r>
                <a:r>
                  <a:rPr lang="en-US" sz="3200" i="1" dirty="0" smtClean="0">
                    <a:latin typeface="Georgia" pitchFamily="18" charset="0"/>
                  </a:rPr>
                  <a:t>=I</a:t>
                </a:r>
                <a:r>
                  <a:rPr lang="en-US" sz="3200" i="1" baseline="-25000" dirty="0" smtClean="0">
                    <a:latin typeface="Georgia" pitchFamily="18" charset="0"/>
                  </a:rPr>
                  <a:t>max</a:t>
                </a:r>
                <a:r>
                  <a:rPr lang="en-US" sz="3200" i="1" dirty="0" smtClean="0">
                    <a:latin typeface="Georgia" pitchFamily="18" charset="0"/>
                  </a:rPr>
                  <a:t> </a:t>
                </a:r>
                <a:r>
                  <a:rPr lang="en-US" sz="3200" i="1" dirty="0" err="1">
                    <a:latin typeface="Georgia" pitchFamily="18" charset="0"/>
                  </a:rPr>
                  <a:t>Lw</a:t>
                </a:r>
                <a:r>
                  <a:rPr lang="en-US" sz="3200" i="1" dirty="0">
                    <a:latin typeface="Georgia" pitchFamily="18" charset="0"/>
                  </a:rPr>
                  <a:t> </a:t>
                </a:r>
                <a:r>
                  <a:rPr lang="en-US" sz="3200" i="1" dirty="0" err="1">
                    <a:latin typeface="Georgia" pitchFamily="18" charset="0"/>
                  </a:rPr>
                  <a:t>cos</a:t>
                </a:r>
                <a:r>
                  <a:rPr lang="en-US" sz="3200" i="1" dirty="0">
                    <a:latin typeface="Georgia" pitchFamily="18" charset="0"/>
                  </a:rPr>
                  <a:t> (w t+</a:t>
                </a:r>
                <a:r>
                  <a:rPr lang="en-US" sz="3200" dirty="0">
                    <a:latin typeface="Georgia" pitchFamily="18" charset="0"/>
                  </a:rPr>
                  <a:t> </a:t>
                </a:r>
                <a:r>
                  <a:rPr lang="ru-RU" sz="3200" i="1" dirty="0">
                    <a:latin typeface="Georgia" pitchFamily="18" charset="0"/>
                  </a:rPr>
                  <a:t>π</a:t>
                </a:r>
                <a:r>
                  <a:rPr lang="en-US" sz="3200" i="1" dirty="0">
                    <a:latin typeface="Georgia" pitchFamily="18" charset="0"/>
                  </a:rPr>
                  <a:t>/2)</a:t>
                </a:r>
                <a:endParaRPr lang="ru-RU" sz="3200" dirty="0">
                  <a:latin typeface="Georgia" pitchFamily="18" charset="0"/>
                </a:endParaRPr>
              </a:p>
              <a:p>
                <a:r>
                  <a:rPr lang="ru-RU" sz="2200" dirty="0"/>
                  <a:t>Мы видим, что колебания напряжения на концах катушки опережают по фазе колебания силы тока на π/2. </a:t>
                </a: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26" y="4005064"/>
                <a:ext cx="8973050" cy="2769989"/>
              </a:xfrm>
              <a:prstGeom prst="rect">
                <a:avLst/>
              </a:prstGeom>
              <a:blipFill rotWithShape="1">
                <a:blip r:embed="rId3"/>
                <a:stretch>
                  <a:fillRect l="-1698" t="-2643" r="-68" b="-352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50" y="2780928"/>
            <a:ext cx="8973050" cy="3840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1136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562074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Вынужденные электромагнитные колебания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692696"/>
            <a:ext cx="8856984" cy="13681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Процессы, возникающие в электрических цепях под действием внешнего периодического источника тока, называются </a:t>
            </a:r>
            <a:r>
              <a:rPr lang="ru-RU" sz="2400" b="1" i="1" dirty="0">
                <a:solidFill>
                  <a:schemeClr val="accent3">
                    <a:lumMod val="50000"/>
                  </a:schemeClr>
                </a:solidFill>
              </a:rPr>
              <a:t>вынужденными колебаниями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. </a:t>
            </a:r>
            <a:endParaRPr lang="ru-RU" sz="2400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1523" y="1989485"/>
            <a:ext cx="3888432" cy="3254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79512" y="5240050"/>
            <a:ext cx="8943640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Внешний источник периодического воздействия обеспечивает приток энергии к системе и не дает колебаниям затухать, несмотря на наличие неизбежных потерь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</a:p>
          <a:p>
            <a:endParaRPr lang="ru-RU" sz="1000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2508871"/>
            <a:ext cx="447182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Вынужденные колебания, в отличие от собственных колебаний в электрических цепях, являются </a:t>
            </a:r>
            <a:r>
              <a:rPr lang="ru-RU" sz="2400" b="1" i="1" dirty="0">
                <a:solidFill>
                  <a:schemeClr val="accent3">
                    <a:lumMod val="50000"/>
                  </a:schemeClr>
                </a:solidFill>
              </a:rPr>
              <a:t>незатухающими</a:t>
            </a:r>
            <a:r>
              <a:rPr lang="ru-RU" sz="2400" i="1" dirty="0">
                <a:solidFill>
                  <a:schemeClr val="accent3">
                    <a:lumMod val="50000"/>
                  </a:schemeClr>
                </a:solidFill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4904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06090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Индуктивное сопротивление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179512" y="764704"/>
                <a:ext cx="8964488" cy="6093296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i="1" dirty="0" smtClean="0">
                    <a:latin typeface="Georgia" pitchFamily="18" charset="0"/>
                    <a:cs typeface="Times New Roman" pitchFamily="18" charset="0"/>
                  </a:rPr>
                  <a:t>U</a:t>
                </a:r>
                <a:r>
                  <a:rPr lang="en-US" i="1" baseline="-25000" dirty="0">
                    <a:latin typeface="Georgia" pitchFamily="18" charset="0"/>
                    <a:cs typeface="Times New Roman" pitchFamily="18" charset="0"/>
                  </a:rPr>
                  <a:t>m</a:t>
                </a:r>
                <a:r>
                  <a:rPr lang="ru-RU" i="1" dirty="0">
                    <a:latin typeface="Georgia" pitchFamily="18" charset="0"/>
                    <a:cs typeface="Times New Roman" pitchFamily="18" charset="0"/>
                  </a:rPr>
                  <a:t> = </a:t>
                </a:r>
                <a:r>
                  <a:rPr lang="en-US" i="1" dirty="0" err="1">
                    <a:latin typeface="Georgia" pitchFamily="18" charset="0"/>
                    <a:cs typeface="Times New Roman" pitchFamily="18" charset="0"/>
                  </a:rPr>
                  <a:t>I</a:t>
                </a:r>
                <a:r>
                  <a:rPr lang="en-US" i="1" baseline="-25000" dirty="0" err="1">
                    <a:latin typeface="Georgia" pitchFamily="18" charset="0"/>
                    <a:cs typeface="Times New Roman" pitchFamily="18" charset="0"/>
                  </a:rPr>
                  <a:t>m</a:t>
                </a:r>
                <a:r>
                  <a:rPr lang="en-US" i="1" dirty="0" err="1">
                    <a:latin typeface="Georgia" pitchFamily="18" charset="0"/>
                    <a:cs typeface="Times New Roman" pitchFamily="18" charset="0"/>
                  </a:rPr>
                  <a:t>L</a:t>
                </a:r>
                <a:r>
                  <a:rPr lang="en-US" i="1" dirty="0">
                    <a:latin typeface="Georgia" pitchFamily="18" charset="0"/>
                    <a:cs typeface="Times New Roman" pitchFamily="18" charset="0"/>
                  </a:rPr>
                  <a:t> </a:t>
                </a:r>
                <a:r>
                  <a:rPr lang="en-US" i="1" dirty="0">
                    <a:latin typeface="Georgia" pitchFamily="18" charset="0"/>
                  </a:rPr>
                  <a:t>w</a:t>
                </a:r>
                <a:r>
                  <a:rPr lang="en-US" dirty="0">
                    <a:latin typeface="Georgia" pitchFamily="18" charset="0"/>
                  </a:rPr>
                  <a:t> </a:t>
                </a:r>
                <a:r>
                  <a:rPr lang="ru-RU" sz="2400" b="1" dirty="0"/>
                  <a:t>- </a:t>
                </a:r>
                <a:r>
                  <a:rPr lang="ru-RU" sz="2400" dirty="0"/>
                  <a:t>является амплитудой колебаний напряжения на </a:t>
                </a:r>
                <a:r>
                  <a:rPr lang="ru-RU" sz="2400" dirty="0" smtClean="0"/>
                  <a:t>катушке.</a:t>
                </a:r>
                <a:endParaRPr lang="ru-RU" sz="2400" dirty="0"/>
              </a:p>
              <a:p>
                <a:pPr marL="0" indent="0">
                  <a:buNone/>
                </a:pPr>
                <a:r>
                  <a:rPr lang="ru-RU" sz="2400" dirty="0"/>
                  <a:t>Отношение амплитуды колебаний напряжения на катушке к амплитуде колебаний силы тока в ней называется </a:t>
                </a:r>
                <a:r>
                  <a:rPr lang="ru-RU" i="1" dirty="0">
                    <a:solidFill>
                      <a:srgbClr val="C00000"/>
                    </a:solidFill>
                  </a:rPr>
                  <a:t>индуктивным сопротивлением </a:t>
                </a:r>
                <a:r>
                  <a:rPr lang="ru-RU" sz="2400" dirty="0"/>
                  <a:t>(обозначается </a:t>
                </a:r>
                <a:r>
                  <a:rPr lang="en-US" sz="2800" b="1" i="1" dirty="0"/>
                  <a:t>X</a:t>
                </a:r>
                <a:r>
                  <a:rPr lang="en-US" sz="2800" b="1" i="1" baseline="-25000" dirty="0"/>
                  <a:t>L</a:t>
                </a:r>
                <a:r>
                  <a:rPr lang="en-US" sz="2800" b="1" i="1" dirty="0"/>
                  <a:t> </a:t>
                </a:r>
                <a:r>
                  <a:rPr lang="ru-RU" sz="2800" dirty="0"/>
                  <a:t>):</a:t>
                </a:r>
              </a:p>
              <a:p>
                <a:pPr marL="0" indent="0">
                  <a:buNone/>
                </a:pPr>
                <a:r>
                  <a:rPr lang="en-US" sz="2800" i="1" dirty="0" smtClean="0">
                    <a:solidFill>
                      <a:srgbClr val="C00000"/>
                    </a:solidFill>
                    <a:latin typeface="Georgia" pitchFamily="18" charset="0"/>
                    <a:cs typeface="Times New Roman" pitchFamily="18" charset="0"/>
                  </a:rPr>
                  <a:t>X</a:t>
                </a:r>
                <a:r>
                  <a:rPr lang="en-US" sz="2800" i="1" baseline="-25000" dirty="0">
                    <a:solidFill>
                      <a:srgbClr val="C00000"/>
                    </a:solidFill>
                    <a:latin typeface="Georgia" pitchFamily="18" charset="0"/>
                    <a:cs typeface="Times New Roman" pitchFamily="18" charset="0"/>
                  </a:rPr>
                  <a:t>L</a:t>
                </a:r>
                <a:r>
                  <a:rPr lang="en-US" sz="2800" i="1" dirty="0">
                    <a:solidFill>
                      <a:srgbClr val="C00000"/>
                    </a:solidFill>
                    <a:latin typeface="Georgia" pitchFamily="18" charset="0"/>
                    <a:cs typeface="Times New Roman" pitchFamily="18" charset="0"/>
                  </a:rPr>
                  <a:t> </a:t>
                </a:r>
                <a:r>
                  <a:rPr lang="ru-RU" sz="2800" dirty="0">
                    <a:solidFill>
                      <a:srgbClr val="C00000"/>
                    </a:solidFill>
                    <a:latin typeface="Georgia" pitchFamily="18" charset="0"/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i="1" dirty="0">
                            <a:solidFill>
                              <a:srgbClr val="C00000"/>
                            </a:solidFill>
                            <a:latin typeface="Georgia" pitchFamily="18" charset="0"/>
                            <a:cs typeface="Times New Roman" pitchFamily="18" charset="0"/>
                          </a:rPr>
                          <m:t>U</m:t>
                        </m:r>
                        <m:r>
                          <m:rPr>
                            <m:nor/>
                          </m:rPr>
                          <a:rPr lang="en-US" sz="2800" i="1" baseline="-25000" dirty="0">
                            <a:solidFill>
                              <a:srgbClr val="C00000"/>
                            </a:solidFill>
                            <a:latin typeface="Georgia" pitchFamily="18" charset="0"/>
                            <a:cs typeface="Times New Roman" pitchFamily="18" charset="0"/>
                          </a:rPr>
                          <m:t>m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i="1" dirty="0">
                            <a:solidFill>
                              <a:srgbClr val="C00000"/>
                            </a:solidFill>
                            <a:latin typeface="Georgia" pitchFamily="18" charset="0"/>
                            <a:cs typeface="Times New Roman" pitchFamily="18" charset="0"/>
                          </a:rPr>
                          <m:t>I</m:t>
                        </m:r>
                        <m:r>
                          <m:rPr>
                            <m:nor/>
                          </m:rPr>
                          <a:rPr lang="en-US" sz="2800" i="1" baseline="-25000" dirty="0">
                            <a:solidFill>
                              <a:srgbClr val="C00000"/>
                            </a:solidFill>
                            <a:latin typeface="Georgia" pitchFamily="18" charset="0"/>
                            <a:cs typeface="Times New Roman" pitchFamily="18" charset="0"/>
                          </a:rPr>
                          <m:t>m</m:t>
                        </m:r>
                        <m:r>
                          <m:rPr>
                            <m:nor/>
                          </m:rPr>
                          <a:rPr lang="ru-RU" sz="2800" dirty="0">
                            <a:solidFill>
                              <a:srgbClr val="C00000"/>
                            </a:solidFill>
                            <a:latin typeface="Georgia" pitchFamily="18" charset="0"/>
                            <a:cs typeface="Times New Roman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ru-RU" sz="2800" dirty="0" smtClean="0">
                    <a:solidFill>
                      <a:srgbClr val="C00000"/>
                    </a:solidFill>
                    <a:latin typeface="Georgia" pitchFamily="18" charset="0"/>
                    <a:cs typeface="Times New Roman" pitchFamily="18" charset="0"/>
                  </a:rPr>
                  <a:t> = </a:t>
                </a:r>
                <a:r>
                  <a:rPr lang="en-US" sz="2800" i="1" dirty="0" smtClean="0">
                    <a:solidFill>
                      <a:srgbClr val="C00000"/>
                    </a:solidFill>
                    <a:latin typeface="Georgia" pitchFamily="18" charset="0"/>
                    <a:cs typeface="Times New Roman" pitchFamily="18" charset="0"/>
                  </a:rPr>
                  <a:t>L </a:t>
                </a:r>
                <a:r>
                  <a:rPr lang="en-US" sz="2800" i="1" dirty="0">
                    <a:solidFill>
                      <a:srgbClr val="C00000"/>
                    </a:solidFill>
                    <a:latin typeface="Georgia" pitchFamily="18" charset="0"/>
                  </a:rPr>
                  <a:t>w</a:t>
                </a:r>
                <a:endParaRPr lang="ru-RU" sz="2800" dirty="0" smtClean="0">
                  <a:solidFill>
                    <a:srgbClr val="C00000"/>
                  </a:solidFill>
                  <a:latin typeface="Georgia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ru-RU" sz="2400" dirty="0"/>
                  <a:t>Связь амплитуды колебаний напряжения на концах катушки с амплитудой колебаний силы тока в ней совпадает по форме с выражением закона Ома для участка цепи постоянного тока:</a:t>
                </a:r>
              </a:p>
              <a:p>
                <a:pPr marL="0" indent="0">
                  <a:buNone/>
                </a:pPr>
                <a:r>
                  <a:rPr lang="en-US" i="1" dirty="0" smtClean="0">
                    <a:solidFill>
                      <a:srgbClr val="C00000"/>
                    </a:solidFill>
                    <a:latin typeface="Georgia" pitchFamily="18" charset="0"/>
                    <a:cs typeface="Times New Roman" pitchFamily="18" charset="0"/>
                  </a:rPr>
                  <a:t>I</a:t>
                </a:r>
                <a:r>
                  <a:rPr lang="en-US" i="1" baseline="-25000" dirty="0" err="1" smtClean="0">
                    <a:solidFill>
                      <a:srgbClr val="C00000"/>
                    </a:solidFill>
                    <a:latin typeface="Georgia" pitchFamily="18" charset="0"/>
                    <a:cs typeface="Times New Roman" pitchFamily="18" charset="0"/>
                  </a:rPr>
                  <a:t>m</a:t>
                </a:r>
                <a:r>
                  <a:rPr lang="en-US" i="1" dirty="0" smtClean="0">
                    <a:solidFill>
                      <a:srgbClr val="C00000"/>
                    </a:solidFill>
                    <a:latin typeface="Georgia" pitchFamily="18" charset="0"/>
                    <a:cs typeface="Times New Roman" pitchFamily="18" charset="0"/>
                  </a:rPr>
                  <a:t> </a:t>
                </a:r>
                <a:r>
                  <a:rPr lang="ru-RU" dirty="0">
                    <a:solidFill>
                      <a:srgbClr val="C00000"/>
                    </a:solidFill>
                    <a:latin typeface="Georgia" pitchFamily="18" charset="0"/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i="1" dirty="0">
                            <a:solidFill>
                              <a:srgbClr val="C00000"/>
                            </a:solidFill>
                            <a:latin typeface="Georgia" pitchFamily="18" charset="0"/>
                            <a:cs typeface="Times New Roman" pitchFamily="18" charset="0"/>
                          </a:rPr>
                          <m:t>U</m:t>
                        </m:r>
                        <m:r>
                          <m:rPr>
                            <m:nor/>
                          </m:rPr>
                          <a:rPr lang="en-US" i="1" baseline="-25000" dirty="0">
                            <a:solidFill>
                              <a:srgbClr val="C00000"/>
                            </a:solidFill>
                            <a:latin typeface="Georgia" pitchFamily="18" charset="0"/>
                            <a:cs typeface="Times New Roman" pitchFamily="18" charset="0"/>
                          </a:rPr>
                          <m:t>m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i="1" dirty="0">
                            <a:solidFill>
                              <a:srgbClr val="C00000"/>
                            </a:solidFill>
                            <a:latin typeface="Georgia" pitchFamily="18" charset="0"/>
                            <a:cs typeface="Times New Roman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i="1" baseline="-25000" dirty="0">
                            <a:solidFill>
                              <a:srgbClr val="C00000"/>
                            </a:solidFill>
                            <a:latin typeface="Georgia" pitchFamily="18" charset="0"/>
                            <a:cs typeface="Times New Roman" pitchFamily="18" charset="0"/>
                          </a:rPr>
                          <m:t>L</m:t>
                        </m:r>
                        <m:r>
                          <m:rPr>
                            <m:nor/>
                          </m:rPr>
                          <a:rPr lang="ru-RU" dirty="0">
                            <a:solidFill>
                              <a:srgbClr val="C00000"/>
                            </a:solidFill>
                            <a:latin typeface="Georgia" pitchFamily="18" charset="0"/>
                            <a:cs typeface="Times New Roman" pitchFamily="18" charset="0"/>
                          </a:rPr>
                          <m:t> </m:t>
                        </m:r>
                      </m:den>
                    </m:f>
                    <m:r>
                      <a:rPr lang="ru-RU" b="0" i="1" dirty="0">
                        <a:solidFill>
                          <a:srgbClr val="C00000"/>
                        </a:solidFill>
                        <a:latin typeface="Cambria Math"/>
                      </a:rPr>
                      <m:t> </m:t>
                    </m:r>
                  </m:oMath>
                </a14:m>
                <a:endParaRPr lang="ru-RU" dirty="0" smtClean="0">
                  <a:solidFill>
                    <a:srgbClr val="C00000"/>
                  </a:solidFill>
                  <a:latin typeface="Georgia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ru-RU" sz="2800" dirty="0">
                    <a:solidFill>
                      <a:srgbClr val="FF0000"/>
                    </a:solidFill>
                  </a:rPr>
                  <a:t>Закону Ома подчиняются лишь амплитудные, но не мгновенные значения тока и напряжения. </a:t>
                </a:r>
                <a:endParaRPr lang="ru-RU" sz="2800" dirty="0" smtClean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ru-RU" sz="2800" dirty="0" smtClean="0">
                    <a:solidFill>
                      <a:srgbClr val="FF0000"/>
                    </a:solidFill>
                  </a:rPr>
                  <a:t>Причина  </a:t>
                </a:r>
                <a:r>
                  <a:rPr lang="ru-RU" sz="2800" dirty="0">
                    <a:solidFill>
                      <a:srgbClr val="FF0000"/>
                    </a:solidFill>
                  </a:rPr>
                  <a:t>— наличие сдвига фаз</a:t>
                </a:r>
                <a:r>
                  <a:rPr lang="ru-RU" sz="2800" dirty="0" smtClean="0">
                    <a:solidFill>
                      <a:srgbClr val="FF0000"/>
                    </a:solidFill>
                  </a:rPr>
                  <a:t>.</a:t>
                </a:r>
                <a:endParaRPr lang="ru-RU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9512" y="764704"/>
                <a:ext cx="8964488" cy="6093296"/>
              </a:xfrm>
              <a:blipFill rotWithShape="1">
                <a:blip r:embed="rId2"/>
                <a:stretch>
                  <a:fillRect l="-1700" t="-2000" b="-18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4499992" y="4701972"/>
                <a:ext cx="3528392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i="1" dirty="0" smtClean="0">
                    <a:solidFill>
                      <a:srgbClr val="C00000"/>
                    </a:solidFill>
                    <a:latin typeface="Georgia" pitchFamily="18" charset="0"/>
                    <a:cs typeface="Times New Roman" pitchFamily="18" charset="0"/>
                  </a:rPr>
                  <a:t>X</a:t>
                </a:r>
                <a:r>
                  <a:rPr lang="en-US" sz="3200" i="1" baseline="-25000" dirty="0">
                    <a:solidFill>
                      <a:srgbClr val="C00000"/>
                    </a:solidFill>
                    <a:latin typeface="Georgia" pitchFamily="18" charset="0"/>
                    <a:cs typeface="Times New Roman" pitchFamily="18" charset="0"/>
                  </a:rPr>
                  <a:t>L</a:t>
                </a:r>
                <a:r>
                  <a:rPr lang="en-US" sz="3200" i="1" dirty="0">
                    <a:solidFill>
                      <a:srgbClr val="C00000"/>
                    </a:solidFill>
                    <a:latin typeface="Georgia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~</m:t>
                    </m:r>
                  </m:oMath>
                </a14:m>
                <a:r>
                  <a:rPr lang="en-US" sz="3200" i="1" dirty="0" smtClean="0">
                    <a:solidFill>
                      <a:srgbClr val="C00000"/>
                    </a:solidFill>
                    <a:latin typeface="Georgia" pitchFamily="18" charset="0"/>
                  </a:rPr>
                  <a:t>w</a:t>
                </a:r>
                <a:endParaRPr lang="ru-RU" sz="3200" dirty="0">
                  <a:solidFill>
                    <a:srgbClr val="C00000"/>
                  </a:solidFill>
                  <a:latin typeface="Georgia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9992" y="4701972"/>
                <a:ext cx="3528392" cy="584775"/>
              </a:xfrm>
              <a:prstGeom prst="rect">
                <a:avLst/>
              </a:prstGeom>
              <a:blipFill rotWithShape="1">
                <a:blip r:embed="rId3"/>
                <a:stretch>
                  <a:fillRect l="-4318" t="-12500" b="-3437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09702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107504" y="188640"/>
                <a:ext cx="8856984" cy="655272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ru-RU" sz="2400" dirty="0"/>
                  <a:t>Индуктивное сопротивление катушки пропорционально её индуктивности и частоте </a:t>
                </a:r>
                <a:r>
                  <a:rPr lang="ru-RU" sz="2400" dirty="0" smtClean="0"/>
                  <a:t>колебаний.</a:t>
                </a:r>
              </a:p>
              <a:p>
                <a:pPr marL="0" indent="0">
                  <a:buNone/>
                </a:pPr>
                <a:r>
                  <a:rPr lang="ru-RU" sz="2400" dirty="0" smtClean="0"/>
                  <a:t>Физический </a:t>
                </a:r>
                <a:r>
                  <a:rPr lang="ru-RU" sz="2400" dirty="0"/>
                  <a:t>смысл этой зависимости. </a:t>
                </a:r>
                <a:endParaRPr lang="ru-RU" sz="2400" dirty="0" smtClean="0"/>
              </a:p>
              <a:p>
                <a:pPr marL="0" indent="0">
                  <a:buNone/>
                </a:pPr>
                <a:r>
                  <a:rPr lang="ru-RU" sz="2400" dirty="0" smtClean="0"/>
                  <a:t>1. Чем </a:t>
                </a:r>
                <a:r>
                  <a:rPr lang="ru-RU" sz="2400" dirty="0"/>
                  <a:t>больше индуктивность катушки, тем большая в ней возникает ЭДС индукции, </a:t>
                </a:r>
                <a:r>
                  <a:rPr lang="ru-RU" sz="2400" dirty="0" smtClean="0"/>
                  <a:t>противодействующая </a:t>
                </a:r>
                <a:r>
                  <a:rPr lang="ru-RU" sz="2400" dirty="0"/>
                  <a:t>нарастанию тока; тем меньшего амплитудного значения достигнет сила тока. Это и означает, </a:t>
                </a:r>
                <a:r>
                  <a:rPr lang="ru-RU" sz="2400" dirty="0" smtClean="0"/>
                  <a:t>что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ru-RU" sz="2400" b="1" i="1" dirty="0"/>
                          <m:t>X</m:t>
                        </m:r>
                      </m:e>
                      <m:sub>
                        <m:r>
                          <m:rPr>
                            <m:nor/>
                          </m:rPr>
                          <a:rPr lang="ru-RU" sz="2400" b="1" i="1" dirty="0"/>
                          <m:t>L</m:t>
                        </m:r>
                      </m:sub>
                    </m:sSub>
                  </m:oMath>
                </a14:m>
                <a:r>
                  <a:rPr lang="ru-RU" sz="2400" dirty="0" smtClean="0"/>
                  <a:t> будет </a:t>
                </a:r>
                <a:r>
                  <a:rPr lang="ru-RU" sz="2400" dirty="0"/>
                  <a:t>больше. </a:t>
                </a:r>
              </a:p>
              <a:p>
                <a:pPr marL="0" indent="0">
                  <a:buNone/>
                </a:pPr>
                <a:r>
                  <a:rPr lang="ru-RU" sz="2400" dirty="0" smtClean="0"/>
                  <a:t>2. Чем </a:t>
                </a:r>
                <a:r>
                  <a:rPr lang="ru-RU" sz="2400" dirty="0"/>
                  <a:t>больше частота, тем быстрее меняется ток, тем больше скорость изменения </a:t>
                </a:r>
                <a:r>
                  <a:rPr lang="ru-RU" sz="2400" dirty="0" smtClean="0"/>
                  <a:t>магнитного </a:t>
                </a:r>
                <a:r>
                  <a:rPr lang="ru-RU" sz="2400" dirty="0"/>
                  <a:t>поля в катушке, и тем большая возникает в ней ЭДС индукции, препятствующая возрастанию тока. </a:t>
                </a:r>
                <a:endParaRPr lang="ru-RU" sz="2400" dirty="0" smtClean="0"/>
              </a:p>
              <a:p>
                <a:pPr marL="0" indent="0">
                  <a:buNone/>
                </a:pPr>
                <a:r>
                  <a:rPr lang="ru-RU" sz="2400" dirty="0" smtClean="0"/>
                  <a:t>При </a:t>
                </a:r>
                <a:r>
                  <a:rPr lang="ru-RU" sz="2400" dirty="0"/>
                  <a:t>ω → ∞ имеем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ru-RU" sz="2400" b="1" i="1" dirty="0"/>
                          <m:t>X</m:t>
                        </m:r>
                      </m:e>
                      <m:sub>
                        <m:r>
                          <m:rPr>
                            <m:nor/>
                          </m:rPr>
                          <a:rPr lang="ru-RU" sz="2400" b="1" i="1" dirty="0"/>
                          <m:t>L</m:t>
                        </m:r>
                      </m:sub>
                    </m:sSub>
                  </m:oMath>
                </a14:m>
                <a:r>
                  <a:rPr lang="ru-RU" sz="2400" dirty="0"/>
                  <a:t> → ∞, т. е. высокочастотный ток практически не проходит через катушку. </a:t>
                </a:r>
                <a:endParaRPr lang="ru-RU" sz="2400" dirty="0" smtClean="0"/>
              </a:p>
              <a:p>
                <a:pPr marL="0" indent="0">
                  <a:buNone/>
                </a:pPr>
                <a:r>
                  <a:rPr lang="ru-RU" sz="2400" dirty="0" smtClean="0"/>
                  <a:t>Наоборот</a:t>
                </a:r>
                <a:r>
                  <a:rPr lang="ru-RU" sz="2400" dirty="0"/>
                  <a:t>, при ω = 0 имеем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ru-RU" sz="2400" b="1" i="1" dirty="0"/>
                          <m:t>X</m:t>
                        </m:r>
                      </m:e>
                      <m:sub>
                        <m:r>
                          <m:rPr>
                            <m:nor/>
                          </m:rPr>
                          <a:rPr lang="ru-RU" sz="2400" b="1" i="1" dirty="0"/>
                          <m:t>L</m:t>
                        </m:r>
                      </m:sub>
                    </m:sSub>
                  </m:oMath>
                </a14:m>
                <a:r>
                  <a:rPr lang="ru-RU" sz="2400" dirty="0"/>
                  <a:t> = 0. Для постоянного тока катушка является коротким замыканием </a:t>
                </a:r>
                <a:r>
                  <a:rPr lang="ru-RU" sz="2400" dirty="0" smtClean="0"/>
                  <a:t>цепи.</a:t>
                </a:r>
              </a:p>
              <a:p>
                <a:pPr marL="0" indent="0">
                  <a:buNone/>
                </a:pPr>
                <a:r>
                  <a:rPr lang="ru-RU" sz="2400" smtClean="0"/>
                  <a:t> </a:t>
                </a:r>
                <a:endParaRPr lang="ru-RU" sz="2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7504" y="188640"/>
                <a:ext cx="8856984" cy="6552728"/>
              </a:xfrm>
              <a:blipFill rotWithShape="1">
                <a:blip r:embed="rId2"/>
                <a:stretch>
                  <a:fillRect l="-1101" t="-744" r="-96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9186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964488" cy="634082"/>
          </a:xfrm>
        </p:spPr>
        <p:txBody>
          <a:bodyPr>
            <a:normAutofit/>
          </a:bodyPr>
          <a:lstStyle/>
          <a:p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КОНДЕНСАТОР В ЦЕПИ ПЕРЕМЕННОГО ТОКА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0708" y="548679"/>
            <a:ext cx="6171492" cy="304640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300" dirty="0">
                <a:latin typeface="Georgia" pitchFamily="18" charset="0"/>
              </a:rPr>
              <a:t>Если подключить конден­сатор к источнику постоянного тока, то в цепи возникнет кратко­временный импульс тока, который зарядит конденсатор до на­пряжения источника, а затем ток прекратится</a:t>
            </a:r>
            <a:r>
              <a:rPr lang="ru-RU" sz="2300" dirty="0" smtClean="0">
                <a:latin typeface="Georgia" pitchFamily="18" charset="0"/>
              </a:rPr>
              <a:t>.</a:t>
            </a:r>
            <a:r>
              <a:rPr lang="ru-RU" sz="2300" dirty="0"/>
              <a:t> </a:t>
            </a:r>
            <a:endParaRPr lang="en-US" sz="2300" dirty="0" smtClean="0"/>
          </a:p>
          <a:p>
            <a:pPr marL="0" indent="0">
              <a:buNone/>
            </a:pPr>
            <a:r>
              <a:rPr lang="ru-RU" sz="2300" dirty="0" smtClean="0"/>
              <a:t>Если </a:t>
            </a:r>
            <a:r>
              <a:rPr lang="ru-RU" sz="2300" dirty="0"/>
              <a:t>заряженный конденсатор отключить от источника постоянного тока и соеди­нить его обкладки с выводами лампы накаливания, </a:t>
            </a:r>
            <a:endParaRPr lang="ru-RU" sz="2300" dirty="0">
              <a:latin typeface="Georgia" pitchFamily="18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3479423"/>
              </p:ext>
            </p:extLst>
          </p:nvPr>
        </p:nvGraphicFramePr>
        <p:xfrm>
          <a:off x="6264188" y="764704"/>
          <a:ext cx="2664296" cy="23762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96" r:id="rId3" imgW="914400" imgH="914400" progId="Photoshop.Image.7">
                  <p:embed/>
                </p:oleObj>
              </mc:Choice>
              <mc:Fallback>
                <p:oleObj r:id="rId3" imgW="914400" imgH="914400" progId="Photoshop.Image.7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64188" y="764704"/>
                        <a:ext cx="2664296" cy="237626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169551" y="3406478"/>
            <a:ext cx="8731046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00" dirty="0"/>
              <a:t>то конден­сатор будет разряжаться, при этом наблюдается кратковремен­ная вспышка лампы. </a:t>
            </a:r>
            <a:endParaRPr lang="en-US" sz="2300" dirty="0" smtClean="0"/>
          </a:p>
          <a:p>
            <a:r>
              <a:rPr lang="ru-RU" sz="2300" dirty="0" smtClean="0"/>
              <a:t>При включении конденсатора в цепь переменного тока процессы зарядки и разрядки конденсатора чередуются с периодом, равным периоду колебаний приложенного переменного </a:t>
            </a:r>
            <a:r>
              <a:rPr lang="ru-RU" sz="2300" dirty="0"/>
              <a:t>напряжения. </a:t>
            </a:r>
            <a:endParaRPr lang="en-US" sz="2300" dirty="0"/>
          </a:p>
          <a:p>
            <a:r>
              <a:rPr lang="ru-RU" sz="2300" dirty="0" smtClean="0"/>
              <a:t>Лампа </a:t>
            </a:r>
            <a:r>
              <a:rPr lang="ru-RU" sz="2300" dirty="0"/>
              <a:t>накаливания, включенная последовательно с конденсатором в цепь переменного тока, кажется горящей непрерывно, так как челове­ческий глаз при высокой частоте колебаний силы тока не заме­чает периодического ослабления свечения нити лампы</a:t>
            </a:r>
            <a:r>
              <a:rPr lang="ru-RU" sz="2300" dirty="0" smtClean="0"/>
              <a:t>.</a:t>
            </a:r>
            <a:endParaRPr lang="ru-RU" sz="2300" dirty="0"/>
          </a:p>
        </p:txBody>
      </p:sp>
    </p:spTree>
    <p:extLst>
      <p:ext uri="{BB962C8B-B14F-4D97-AF65-F5344CB8AC3E}">
        <p14:creationId xmlns:p14="http://schemas.microsoft.com/office/powerpoint/2010/main" val="3243983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8640"/>
            <a:ext cx="8712968" cy="64087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200" dirty="0"/>
              <a:t>Установим связь между амплитудой колебаний напряжения па обкладках конденсатора и амплитудой колебаний силы тока. </a:t>
            </a:r>
            <a:endParaRPr lang="ru-RU" sz="2200" dirty="0" smtClean="0"/>
          </a:p>
          <a:p>
            <a:pPr marL="0" indent="0">
              <a:buNone/>
            </a:pPr>
            <a:r>
              <a:rPr lang="ru-RU" sz="2200" dirty="0" smtClean="0"/>
              <a:t>При </a:t>
            </a:r>
            <a:r>
              <a:rPr lang="ru-RU" sz="2200" dirty="0"/>
              <a:t>изменениях напряжения на обкладках конденсатора по </a:t>
            </a:r>
            <a:r>
              <a:rPr lang="ru-RU" sz="2200" dirty="0" smtClean="0"/>
              <a:t>гармоническому закону</a:t>
            </a:r>
          </a:p>
          <a:p>
            <a:pPr marL="0" indent="0">
              <a:buNone/>
            </a:pPr>
            <a:r>
              <a:rPr lang="ru-RU" i="1" dirty="0" smtClean="0">
                <a:latin typeface="Georgia" pitchFamily="18" charset="0"/>
                <a:cs typeface="Times New Roman" pitchFamily="18" charset="0"/>
              </a:rPr>
              <a:t>и</a:t>
            </a:r>
            <a:r>
              <a:rPr lang="en-US" i="1" dirty="0">
                <a:latin typeface="Georgia" pitchFamily="18" charset="0"/>
                <a:cs typeface="Times New Roman" pitchFamily="18" charset="0"/>
              </a:rPr>
              <a:t>=</a:t>
            </a:r>
            <a:r>
              <a:rPr lang="en-US" i="1" dirty="0" err="1">
                <a:latin typeface="Georgia" pitchFamily="18" charset="0"/>
                <a:cs typeface="Times New Roman" pitchFamily="18" charset="0"/>
              </a:rPr>
              <a:t>U</a:t>
            </a:r>
            <a:r>
              <a:rPr lang="en-US" i="1" baseline="-25000" dirty="0" err="1">
                <a:latin typeface="Georgia" pitchFamily="18" charset="0"/>
                <a:cs typeface="Times New Roman" pitchFamily="18" charset="0"/>
              </a:rPr>
              <a:t>max</a:t>
            </a:r>
            <a:r>
              <a:rPr lang="en-US" i="1" dirty="0">
                <a:latin typeface="Georgia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Georgia" pitchFamily="18" charset="0"/>
                <a:cs typeface="Times New Roman" pitchFamily="18" charset="0"/>
              </a:rPr>
              <a:t>cos</a:t>
            </a:r>
            <a:r>
              <a:rPr lang="en-US" i="1" dirty="0">
                <a:latin typeface="Georgia" pitchFamily="18" charset="0"/>
                <a:cs typeface="Times New Roman" pitchFamily="18" charset="0"/>
              </a:rPr>
              <a:t> w </a:t>
            </a:r>
            <a:r>
              <a:rPr lang="en-US" i="1" dirty="0" smtClean="0">
                <a:latin typeface="Georgia" pitchFamily="18" charset="0"/>
                <a:cs typeface="Times New Roman" pitchFamily="18" charset="0"/>
              </a:rPr>
              <a:t>t</a:t>
            </a:r>
            <a:endParaRPr lang="ru-RU" dirty="0">
              <a:latin typeface="Georgia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200" dirty="0" smtClean="0"/>
              <a:t>заряд </a:t>
            </a:r>
            <a:r>
              <a:rPr lang="ru-RU" sz="2200" dirty="0"/>
              <a:t>на его обкладках изменяется по </a:t>
            </a:r>
            <a:r>
              <a:rPr lang="ru-RU" sz="2200" dirty="0" smtClean="0"/>
              <a:t>закону:</a:t>
            </a:r>
          </a:p>
          <a:p>
            <a:pPr marL="0" indent="0">
              <a:buNone/>
            </a:pPr>
            <a:r>
              <a:rPr lang="en-US" i="1" dirty="0" smtClean="0">
                <a:latin typeface="Georgia" pitchFamily="18" charset="0"/>
                <a:cs typeface="Times New Roman" pitchFamily="18" charset="0"/>
              </a:rPr>
              <a:t>q </a:t>
            </a:r>
            <a:r>
              <a:rPr lang="en-US" i="1" dirty="0">
                <a:latin typeface="Georgia" pitchFamily="18" charset="0"/>
                <a:cs typeface="Times New Roman" pitchFamily="18" charset="0"/>
              </a:rPr>
              <a:t>= C u = </a:t>
            </a:r>
            <a:r>
              <a:rPr lang="en-US" i="1" dirty="0" err="1">
                <a:latin typeface="Georgia" pitchFamily="18" charset="0"/>
                <a:cs typeface="Times New Roman" pitchFamily="18" charset="0"/>
              </a:rPr>
              <a:t>U</a:t>
            </a:r>
            <a:r>
              <a:rPr lang="en-US" i="1" baseline="-25000" dirty="0" err="1">
                <a:latin typeface="Georgia" pitchFamily="18" charset="0"/>
                <a:cs typeface="Times New Roman" pitchFamily="18" charset="0"/>
              </a:rPr>
              <a:t>max</a:t>
            </a:r>
            <a:r>
              <a:rPr lang="en-US" i="1" dirty="0">
                <a:latin typeface="Georgia" pitchFamily="18" charset="0"/>
                <a:cs typeface="Times New Roman" pitchFamily="18" charset="0"/>
              </a:rPr>
              <a:t> C </a:t>
            </a:r>
            <a:r>
              <a:rPr lang="en-US" i="1" dirty="0" err="1">
                <a:latin typeface="Georgia" pitchFamily="18" charset="0"/>
                <a:cs typeface="Times New Roman" pitchFamily="18" charset="0"/>
              </a:rPr>
              <a:t>cos</a:t>
            </a:r>
            <a:r>
              <a:rPr lang="en-US" i="1" dirty="0">
                <a:latin typeface="Georgia" pitchFamily="18" charset="0"/>
                <a:cs typeface="Times New Roman" pitchFamily="18" charset="0"/>
              </a:rPr>
              <a:t> w </a:t>
            </a:r>
            <a:r>
              <a:rPr lang="en-US" i="1" dirty="0" smtClean="0">
                <a:latin typeface="Georgia" pitchFamily="18" charset="0"/>
                <a:cs typeface="Times New Roman" pitchFamily="18" charset="0"/>
              </a:rPr>
              <a:t>t</a:t>
            </a:r>
            <a:endParaRPr lang="ru-RU" dirty="0">
              <a:latin typeface="Georgia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200" dirty="0" smtClean="0"/>
              <a:t>Электрический </a:t>
            </a:r>
            <a:r>
              <a:rPr lang="ru-RU" sz="2200" dirty="0"/>
              <a:t>ток в цепи возникает в результате изменения заряда конденсатора: </a:t>
            </a:r>
            <a:endParaRPr lang="ru-RU" sz="2200" dirty="0" smtClean="0"/>
          </a:p>
          <a:p>
            <a:pPr marL="0" indent="0">
              <a:buNone/>
            </a:pPr>
            <a:r>
              <a:rPr lang="en-US" i="1" dirty="0" smtClean="0">
                <a:latin typeface="Georgia" pitchFamily="18" charset="0"/>
              </a:rPr>
              <a:t>i</a:t>
            </a:r>
            <a:r>
              <a:rPr lang="ru-RU" i="1" dirty="0" smtClean="0">
                <a:latin typeface="Georgia" pitchFamily="18" charset="0"/>
              </a:rPr>
              <a:t> </a:t>
            </a:r>
            <a:r>
              <a:rPr lang="ru-RU" i="1" dirty="0">
                <a:latin typeface="Georgia" pitchFamily="18" charset="0"/>
              </a:rPr>
              <a:t>= </a:t>
            </a:r>
            <a:r>
              <a:rPr lang="en-US" i="1" dirty="0">
                <a:latin typeface="Georgia" pitchFamily="18" charset="0"/>
              </a:rPr>
              <a:t>q</a:t>
            </a:r>
            <a:r>
              <a:rPr lang="ru-RU" i="1" dirty="0" smtClean="0">
                <a:latin typeface="Georgia" pitchFamily="18" charset="0"/>
              </a:rPr>
              <a:t>'</a:t>
            </a:r>
          </a:p>
          <a:p>
            <a:pPr marL="0" indent="0">
              <a:buNone/>
            </a:pPr>
            <a:r>
              <a:rPr lang="ru-RU" sz="2200" dirty="0" smtClean="0"/>
              <a:t>Поэтому </a:t>
            </a:r>
            <a:r>
              <a:rPr lang="ru-RU" sz="2200" dirty="0"/>
              <a:t>колебания силы тока в цепи происходят по </a:t>
            </a:r>
            <a:r>
              <a:rPr lang="ru-RU" sz="2200" dirty="0" smtClean="0"/>
              <a:t>закону:</a:t>
            </a:r>
          </a:p>
          <a:p>
            <a:pPr marL="0" indent="0">
              <a:buNone/>
            </a:pPr>
            <a:r>
              <a:rPr lang="en-US" i="1" dirty="0" smtClean="0">
                <a:latin typeface="Georgia" pitchFamily="18" charset="0"/>
                <a:cs typeface="Times New Roman" pitchFamily="18" charset="0"/>
              </a:rPr>
              <a:t>i</a:t>
            </a:r>
            <a:r>
              <a:rPr lang="en-US" i="1" dirty="0">
                <a:latin typeface="Georgia" pitchFamily="18" charset="0"/>
                <a:cs typeface="Times New Roman" pitchFamily="18" charset="0"/>
              </a:rPr>
              <a:t>= - </a:t>
            </a:r>
            <a:r>
              <a:rPr lang="en-US" i="1" dirty="0" err="1">
                <a:latin typeface="Georgia" pitchFamily="18" charset="0"/>
                <a:cs typeface="Times New Roman" pitchFamily="18" charset="0"/>
              </a:rPr>
              <a:t>U</a:t>
            </a:r>
            <a:r>
              <a:rPr lang="en-US" i="1" baseline="-25000" dirty="0" err="1">
                <a:latin typeface="Georgia" pitchFamily="18" charset="0"/>
                <a:cs typeface="Times New Roman" pitchFamily="18" charset="0"/>
              </a:rPr>
              <a:t>max</a:t>
            </a:r>
            <a:r>
              <a:rPr lang="en-US" i="1" dirty="0">
                <a:latin typeface="Georgia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Georgia" pitchFamily="18" charset="0"/>
                <a:cs typeface="Times New Roman" pitchFamily="18" charset="0"/>
              </a:rPr>
              <a:t>wC</a:t>
            </a:r>
            <a:r>
              <a:rPr lang="en-US" i="1" dirty="0">
                <a:latin typeface="Georgia" pitchFamily="18" charset="0"/>
                <a:cs typeface="Times New Roman" pitchFamily="18" charset="0"/>
              </a:rPr>
              <a:t> sin </a:t>
            </a:r>
            <a:r>
              <a:rPr lang="en-US" i="1" dirty="0" err="1">
                <a:latin typeface="Georgia" pitchFamily="18" charset="0"/>
                <a:cs typeface="Times New Roman" pitchFamily="18" charset="0"/>
              </a:rPr>
              <a:t>wt</a:t>
            </a:r>
            <a:r>
              <a:rPr lang="en-US" i="1" dirty="0">
                <a:latin typeface="Georgia" pitchFamily="18" charset="0"/>
                <a:cs typeface="Times New Roman" pitchFamily="18" charset="0"/>
              </a:rPr>
              <a:t>  = </a:t>
            </a:r>
            <a:r>
              <a:rPr lang="en-US" i="1" dirty="0" err="1">
                <a:latin typeface="Georgia" pitchFamily="18" charset="0"/>
                <a:cs typeface="Times New Roman" pitchFamily="18" charset="0"/>
              </a:rPr>
              <a:t>U</a:t>
            </a:r>
            <a:r>
              <a:rPr lang="en-US" i="1" baseline="-25000" dirty="0" err="1">
                <a:latin typeface="Georgia" pitchFamily="18" charset="0"/>
                <a:cs typeface="Times New Roman" pitchFamily="18" charset="0"/>
              </a:rPr>
              <a:t>max</a:t>
            </a:r>
            <a:r>
              <a:rPr lang="en-US" i="1" dirty="0" err="1">
                <a:latin typeface="Georgia" pitchFamily="18" charset="0"/>
                <a:cs typeface="Times New Roman" pitchFamily="18" charset="0"/>
              </a:rPr>
              <a:t>w</a:t>
            </a:r>
            <a:r>
              <a:rPr lang="en-US" i="1" dirty="0">
                <a:latin typeface="Georgia" pitchFamily="18" charset="0"/>
                <a:cs typeface="Times New Roman" pitchFamily="18" charset="0"/>
              </a:rPr>
              <a:t> C </a:t>
            </a:r>
            <a:r>
              <a:rPr lang="en-US" i="1" dirty="0" err="1">
                <a:latin typeface="Georgia" pitchFamily="18" charset="0"/>
                <a:cs typeface="Times New Roman" pitchFamily="18" charset="0"/>
              </a:rPr>
              <a:t>cos</a:t>
            </a:r>
            <a:r>
              <a:rPr lang="en-US" i="1" dirty="0">
                <a:latin typeface="Georgia" pitchFamily="18" charset="0"/>
                <a:cs typeface="Times New Roman" pitchFamily="18" charset="0"/>
              </a:rPr>
              <a:t> (w t+ </a:t>
            </a:r>
            <a:r>
              <a:rPr lang="ru-RU" i="1" dirty="0">
                <a:latin typeface="Georgia" pitchFamily="18" charset="0"/>
                <a:cs typeface="Times New Roman" pitchFamily="18" charset="0"/>
              </a:rPr>
              <a:t>π</a:t>
            </a:r>
            <a:r>
              <a:rPr lang="en-US" i="1" dirty="0" smtClean="0">
                <a:latin typeface="Georgia" pitchFamily="18" charset="0"/>
                <a:cs typeface="Times New Roman" pitchFamily="18" charset="0"/>
              </a:rPr>
              <a:t>/2)</a:t>
            </a:r>
            <a:endParaRPr lang="ru-RU" dirty="0">
              <a:latin typeface="Georgia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200" dirty="0" smtClean="0"/>
              <a:t>Колебания </a:t>
            </a:r>
            <a:r>
              <a:rPr lang="ru-RU" sz="2200" dirty="0"/>
              <a:t>на­пряжения на обкладках конденсатора в цепи переменного тока отстают по фазе от колебаний силы тока на </a:t>
            </a:r>
            <a:r>
              <a:rPr lang="ru-RU" sz="2200" b="1" i="1" dirty="0" smtClean="0"/>
              <a:t>π/2</a:t>
            </a:r>
            <a:r>
              <a:rPr lang="ru-RU" sz="2200" dirty="0" smtClean="0"/>
              <a:t>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420888"/>
            <a:ext cx="8832513" cy="410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9761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620688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Емкостное сопротивление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107504" y="548680"/>
                <a:ext cx="9036496" cy="655272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ru-RU" sz="2800" dirty="0" smtClean="0">
                    <a:latin typeface="Times New Roman" pitchFamily="18" charset="0"/>
                    <a:cs typeface="Times New Roman" pitchFamily="18" charset="0"/>
                  </a:rPr>
                  <a:t>Амплитуда </a:t>
                </a:r>
                <a:r>
                  <a:rPr lang="ru-RU" sz="2800" dirty="0">
                    <a:latin typeface="Times New Roman" pitchFamily="18" charset="0"/>
                    <a:cs typeface="Times New Roman" pitchFamily="18" charset="0"/>
                  </a:rPr>
                  <a:t>колебаний силы тока:</a:t>
                </a:r>
              </a:p>
              <a:p>
                <a:pPr marL="0" indent="0">
                  <a:buNone/>
                </a:pPr>
                <a:r>
                  <a:rPr lang="en-US" sz="3800" i="1" dirty="0">
                    <a:solidFill>
                      <a:srgbClr val="C00000"/>
                    </a:solidFill>
                    <a:latin typeface="Georgia" pitchFamily="18" charset="0"/>
                    <a:cs typeface="Times New Roman" pitchFamily="18" charset="0"/>
                  </a:rPr>
                  <a:t>I</a:t>
                </a:r>
                <a:r>
                  <a:rPr lang="ru-RU" sz="3800" i="1" baseline="-25000" dirty="0">
                    <a:solidFill>
                      <a:srgbClr val="C00000"/>
                    </a:solidFill>
                    <a:latin typeface="Georgia" pitchFamily="18" charset="0"/>
                    <a:cs typeface="Times New Roman" pitchFamily="18" charset="0"/>
                  </a:rPr>
                  <a:t>т</a:t>
                </a:r>
                <a:r>
                  <a:rPr lang="ru-RU" sz="3800" i="1" dirty="0">
                    <a:solidFill>
                      <a:srgbClr val="C00000"/>
                    </a:solidFill>
                    <a:latin typeface="Georgia" pitchFamily="18" charset="0"/>
                    <a:cs typeface="Times New Roman" pitchFamily="18" charset="0"/>
                  </a:rPr>
                  <a:t> = </a:t>
                </a:r>
                <a:r>
                  <a:rPr lang="en-US" sz="3800" i="1" dirty="0" err="1" smtClean="0">
                    <a:solidFill>
                      <a:srgbClr val="C00000"/>
                    </a:solidFill>
                    <a:latin typeface="Georgia" pitchFamily="18" charset="0"/>
                    <a:cs typeface="Times New Roman" pitchFamily="18" charset="0"/>
                  </a:rPr>
                  <a:t>U</a:t>
                </a:r>
                <a:r>
                  <a:rPr lang="en-US" sz="3800" i="1" baseline="-25000" dirty="0" err="1" smtClean="0">
                    <a:solidFill>
                      <a:srgbClr val="C00000"/>
                    </a:solidFill>
                    <a:latin typeface="Georgia" pitchFamily="18" charset="0"/>
                    <a:cs typeface="Times New Roman" pitchFamily="18" charset="0"/>
                  </a:rPr>
                  <a:t>m</a:t>
                </a:r>
                <a:r>
                  <a:rPr lang="en-US" sz="3800" i="1" dirty="0" err="1" smtClean="0">
                    <a:solidFill>
                      <a:srgbClr val="C00000"/>
                    </a:solidFill>
                    <a:latin typeface="Georgia" pitchFamily="18" charset="0"/>
                    <a:cs typeface="Times New Roman" pitchFamily="18" charset="0"/>
                  </a:rPr>
                  <a:t>w</a:t>
                </a:r>
                <a:r>
                  <a:rPr lang="en-US" sz="3800" i="1" dirty="0" smtClean="0">
                    <a:solidFill>
                      <a:srgbClr val="C00000"/>
                    </a:solidFill>
                    <a:latin typeface="Georgia" pitchFamily="18" charset="0"/>
                    <a:cs typeface="Times New Roman" pitchFamily="18" charset="0"/>
                  </a:rPr>
                  <a:t> C</a:t>
                </a:r>
                <a:endParaRPr lang="ru-RU" sz="3800" dirty="0">
                  <a:solidFill>
                    <a:srgbClr val="C00000"/>
                  </a:solidFill>
                  <a:latin typeface="Georgia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ru-RU" sz="3100" dirty="0"/>
                  <a:t>Отношение амплитуды колебаний напряжения на конденсаторе к амплитуде колебаний силы тока называют </a:t>
                </a:r>
                <a:r>
                  <a:rPr lang="ru-RU" sz="3100" i="1" dirty="0">
                    <a:solidFill>
                      <a:srgbClr val="C00000"/>
                    </a:solidFill>
                    <a:latin typeface="Georgia" pitchFamily="18" charset="0"/>
                  </a:rPr>
                  <a:t>емкостным сопротивлением </a:t>
                </a:r>
                <a:r>
                  <a:rPr lang="ru-RU" sz="3100" dirty="0"/>
                  <a:t>конденсатора </a:t>
                </a:r>
                <a:r>
                  <a:rPr lang="ru-RU" sz="3100" dirty="0" smtClean="0"/>
                  <a:t>(</a:t>
                </a:r>
                <a:r>
                  <a:rPr lang="ru-RU" sz="3100" dirty="0"/>
                  <a:t>обозначает­ся </a:t>
                </a:r>
                <a:r>
                  <a:rPr lang="ru-RU" sz="3100" b="1" i="1" dirty="0" err="1"/>
                  <a:t>Х</a:t>
                </a:r>
                <a:r>
                  <a:rPr lang="ru-RU" sz="3100" b="1" i="1" baseline="-25000" dirty="0" err="1"/>
                  <a:t>с</a:t>
                </a:r>
                <a:r>
                  <a:rPr lang="ru-RU" sz="3100" i="1" dirty="0"/>
                  <a:t> </a:t>
                </a:r>
                <a:r>
                  <a:rPr lang="ru-RU" sz="3100" dirty="0"/>
                  <a:t>) </a:t>
                </a:r>
                <a:r>
                  <a:rPr lang="ru-RU" sz="2600" dirty="0"/>
                  <a:t>:</a:t>
                </a:r>
              </a:p>
              <a:p>
                <a:pPr marL="0" indent="0">
                  <a:buNone/>
                </a:pPr>
                <a:r>
                  <a:rPr lang="ru-RU" sz="3800" i="1" dirty="0" smtClean="0">
                    <a:solidFill>
                      <a:srgbClr val="C00000"/>
                    </a:solidFill>
                    <a:latin typeface="Georgia" pitchFamily="18" charset="0"/>
                    <a:cs typeface="Times New Roman" pitchFamily="18" charset="0"/>
                  </a:rPr>
                  <a:t>Х</a:t>
                </a:r>
                <a:r>
                  <a:rPr lang="ru-RU" sz="3800" i="1" baseline="-25000" dirty="0" err="1">
                    <a:solidFill>
                      <a:srgbClr val="C00000"/>
                    </a:solidFill>
                    <a:latin typeface="Georgia" pitchFamily="18" charset="0"/>
                    <a:cs typeface="Times New Roman" pitchFamily="18" charset="0"/>
                  </a:rPr>
                  <a:t>с</a:t>
                </a:r>
                <a:r>
                  <a:rPr lang="ru-RU" sz="3800" dirty="0">
                    <a:solidFill>
                      <a:srgbClr val="C00000"/>
                    </a:solidFill>
                    <a:latin typeface="Georgia" pitchFamily="18" charset="0"/>
                    <a:cs typeface="Times New Roman" pitchFamily="18" charset="0"/>
                  </a:rPr>
                  <a:t> </a:t>
                </a:r>
                <a:r>
                  <a:rPr lang="ru-RU" sz="3800" dirty="0" smtClean="0">
                    <a:solidFill>
                      <a:srgbClr val="C00000"/>
                    </a:solidFill>
                    <a:latin typeface="Georgia" pitchFamily="18" charset="0"/>
                    <a:cs typeface="Times New Roman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800" i="1" smtClean="0">
                            <a:solidFill>
                              <a:srgbClr val="C0000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800" i="1" dirty="0">
                            <a:solidFill>
                              <a:srgbClr val="C00000"/>
                            </a:solidFill>
                            <a:latin typeface="Georgia" pitchFamily="18" charset="0"/>
                            <a:cs typeface="Times New Roman" pitchFamily="18" charset="0"/>
                          </a:rPr>
                          <m:t>U</m:t>
                        </m:r>
                        <m:r>
                          <m:rPr>
                            <m:nor/>
                          </m:rPr>
                          <a:rPr lang="en-US" sz="3800" i="1" baseline="-25000" dirty="0">
                            <a:solidFill>
                              <a:srgbClr val="C00000"/>
                            </a:solidFill>
                            <a:latin typeface="Georgia" pitchFamily="18" charset="0"/>
                            <a:cs typeface="Times New Roman" pitchFamily="18" charset="0"/>
                          </a:rPr>
                          <m:t>m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800" i="1" dirty="0">
                            <a:solidFill>
                              <a:srgbClr val="C00000"/>
                            </a:solidFill>
                            <a:latin typeface="Georgia" pitchFamily="18" charset="0"/>
                            <a:cs typeface="Times New Roman" pitchFamily="18" charset="0"/>
                          </a:rPr>
                          <m:t>I</m:t>
                        </m:r>
                        <m:r>
                          <m:rPr>
                            <m:nor/>
                          </m:rPr>
                          <a:rPr lang="en-US" sz="3800" i="1" baseline="-25000" dirty="0">
                            <a:solidFill>
                              <a:srgbClr val="C00000"/>
                            </a:solidFill>
                            <a:latin typeface="Georgia" pitchFamily="18" charset="0"/>
                            <a:cs typeface="Times New Roman" pitchFamily="18" charset="0"/>
                          </a:rPr>
                          <m:t>m</m:t>
                        </m:r>
                      </m:den>
                    </m:f>
                  </m:oMath>
                </a14:m>
                <a:r>
                  <a:rPr lang="ru-RU" sz="3800" dirty="0" smtClean="0">
                    <a:solidFill>
                      <a:srgbClr val="C00000"/>
                    </a:solidFill>
                    <a:latin typeface="Georgia" pitchFamily="18" charset="0"/>
                    <a:cs typeface="Times New Roman" pitchFamily="18" charset="0"/>
                  </a:rPr>
                  <a:t> </a:t>
                </a:r>
                <a:r>
                  <a:rPr lang="en-US" sz="3800" i="1" dirty="0" smtClean="0">
                    <a:solidFill>
                      <a:srgbClr val="C00000"/>
                    </a:solidFill>
                    <a:latin typeface="Georgia" pitchFamily="18" charset="0"/>
                  </a:rPr>
                  <a:t>=</a:t>
                </a:r>
                <a:r>
                  <a:rPr lang="ru-RU" sz="3800" i="1" dirty="0" smtClean="0">
                    <a:solidFill>
                      <a:srgbClr val="C00000"/>
                    </a:solidFill>
                    <a:latin typeface="Georgia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80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800" i="1" dirty="0">
                            <a:solidFill>
                              <a:srgbClr val="C00000"/>
                            </a:solidFill>
                            <a:latin typeface="Georgia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800" i="1" dirty="0">
                            <a:solidFill>
                              <a:srgbClr val="C00000"/>
                            </a:solidFill>
                            <a:latin typeface="Georgia" pitchFamily="18" charset="0"/>
                          </a:rPr>
                          <m:t>wC</m:t>
                        </m:r>
                      </m:den>
                    </m:f>
                  </m:oMath>
                </a14:m>
                <a:r>
                  <a:rPr lang="en-US" sz="3800" i="1" dirty="0" smtClean="0">
                    <a:solidFill>
                      <a:srgbClr val="C00000"/>
                    </a:solidFill>
                    <a:latin typeface="Georgia" pitchFamily="18" charset="0"/>
                  </a:rPr>
                  <a:t> </a:t>
                </a:r>
                <a:endParaRPr lang="ru-RU" sz="3800" i="1" dirty="0" smtClean="0">
                  <a:solidFill>
                    <a:srgbClr val="C00000"/>
                  </a:solidFill>
                  <a:latin typeface="Georgia" pitchFamily="18" charset="0"/>
                </a:endParaRPr>
              </a:p>
              <a:p>
                <a:pPr marL="0" indent="0">
                  <a:buNone/>
                </a:pPr>
                <a:endParaRPr lang="ru-RU" sz="3100" dirty="0" smtClean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7504" y="548680"/>
                <a:ext cx="9036496" cy="6552728"/>
              </a:xfrm>
              <a:blipFill rotWithShape="1">
                <a:blip r:embed="rId2"/>
                <a:stretch>
                  <a:fillRect l="-2227" t="-93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251520" y="5432195"/>
                <a:ext cx="3168352" cy="8275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3200" i="1" dirty="0" smtClean="0">
                    <a:solidFill>
                      <a:srgbClr val="C00000"/>
                    </a:solidFill>
                    <a:latin typeface="Georgia" pitchFamily="18" charset="0"/>
                    <a:cs typeface="Times New Roman" pitchFamily="18" charset="0"/>
                  </a:rPr>
                  <a:t>Х</a:t>
                </a:r>
                <a:r>
                  <a:rPr lang="ru-RU" sz="3200" i="1" baseline="-25000" dirty="0" err="1">
                    <a:solidFill>
                      <a:srgbClr val="C00000"/>
                    </a:solidFill>
                    <a:latin typeface="Georgia" pitchFamily="18" charset="0"/>
                    <a:cs typeface="Times New Roman" pitchFamily="18" charset="0"/>
                  </a:rPr>
                  <a:t>с</a:t>
                </a:r>
                <a:r>
                  <a:rPr lang="ru-RU" sz="3200" dirty="0">
                    <a:solidFill>
                      <a:srgbClr val="C00000"/>
                    </a:solidFill>
                    <a:latin typeface="Georgia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3200" b="0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~</m:t>
                    </m:r>
                  </m:oMath>
                </a14:m>
                <a:r>
                  <a:rPr lang="ru-RU" sz="3200" i="1" dirty="0" smtClean="0">
                    <a:solidFill>
                      <a:srgbClr val="C00000"/>
                    </a:solidFill>
                    <a:latin typeface="Georgia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200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i="1" dirty="0">
                            <a:solidFill>
                              <a:srgbClr val="C00000"/>
                            </a:solidFill>
                            <a:latin typeface="Georgia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i="1" dirty="0">
                            <a:solidFill>
                              <a:srgbClr val="C00000"/>
                            </a:solidFill>
                            <a:latin typeface="Georgia" pitchFamily="18" charset="0"/>
                          </a:rPr>
                          <m:t>w</m:t>
                        </m:r>
                      </m:den>
                    </m:f>
                  </m:oMath>
                </a14:m>
                <a:r>
                  <a:rPr lang="en-US" sz="3200" b="1" i="1" dirty="0">
                    <a:solidFill>
                      <a:srgbClr val="FF0000"/>
                    </a:solidFill>
                  </a:rPr>
                  <a:t> </a:t>
                </a:r>
                <a:endParaRPr lang="ru-RU" sz="3200" b="1" i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5432195"/>
                <a:ext cx="3168352" cy="827534"/>
              </a:xfrm>
              <a:prstGeom prst="rect">
                <a:avLst/>
              </a:prstGeom>
              <a:blipFill rotWithShape="1">
                <a:blip r:embed="rId3"/>
                <a:stretch>
                  <a:fillRect l="-4808" b="-955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51441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620688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Емкостное сопротивление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107504" y="548680"/>
                <a:ext cx="9036496" cy="655272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ru-RU" sz="3100" dirty="0" smtClean="0"/>
                  <a:t>Связь </a:t>
                </a:r>
                <a:r>
                  <a:rPr lang="ru-RU" sz="3100" dirty="0"/>
                  <a:t>между амплитудным значением силы тока и амплитуд­ным значением напряжения по форме совпадает с выражением закона Ома для участка цепи постоянного тока, в котором вместо электрического сопротивления фигурирует емкостное сопротивле­ние конденсатора:</a:t>
                </a:r>
              </a:p>
              <a:p>
                <a:pPr marL="0" indent="0">
                  <a:buNone/>
                </a:pPr>
                <a:r>
                  <a:rPr lang="en-US" sz="3800" i="1" dirty="0" smtClean="0">
                    <a:solidFill>
                      <a:srgbClr val="C00000"/>
                    </a:solidFill>
                    <a:latin typeface="Georgia" pitchFamily="18" charset="0"/>
                    <a:cs typeface="Times New Roman" pitchFamily="18" charset="0"/>
                  </a:rPr>
                  <a:t>I</a:t>
                </a:r>
                <a:r>
                  <a:rPr lang="en-US" sz="3800" i="1" baseline="-25000" dirty="0" err="1">
                    <a:solidFill>
                      <a:srgbClr val="C00000"/>
                    </a:solidFill>
                    <a:latin typeface="Georgia" pitchFamily="18" charset="0"/>
                    <a:cs typeface="Times New Roman" pitchFamily="18" charset="0"/>
                  </a:rPr>
                  <a:t>m</a:t>
                </a:r>
                <a:r>
                  <a:rPr lang="en-US" sz="3800" i="1" dirty="0">
                    <a:solidFill>
                      <a:srgbClr val="C00000"/>
                    </a:solidFill>
                    <a:latin typeface="Georgia" pitchFamily="18" charset="0"/>
                    <a:cs typeface="Times New Roman" pitchFamily="18" charset="0"/>
                  </a:rPr>
                  <a:t> </a:t>
                </a:r>
                <a:r>
                  <a:rPr lang="ru-RU" sz="3800" dirty="0" smtClean="0">
                    <a:solidFill>
                      <a:srgbClr val="C00000"/>
                    </a:solidFill>
                    <a:latin typeface="Georgia" pitchFamily="18" charset="0"/>
                    <a:cs typeface="Times New Roman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80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800" i="1" dirty="0">
                            <a:solidFill>
                              <a:srgbClr val="C00000"/>
                            </a:solidFill>
                            <a:latin typeface="Georgia" pitchFamily="18" charset="0"/>
                            <a:cs typeface="Times New Roman" pitchFamily="18" charset="0"/>
                          </a:rPr>
                          <m:t>U</m:t>
                        </m:r>
                        <m:r>
                          <m:rPr>
                            <m:nor/>
                          </m:rPr>
                          <a:rPr lang="en-US" sz="3800" i="1" baseline="-25000" dirty="0">
                            <a:solidFill>
                              <a:srgbClr val="C00000"/>
                            </a:solidFill>
                            <a:latin typeface="Georgia" pitchFamily="18" charset="0"/>
                            <a:cs typeface="Times New Roman" pitchFamily="18" charset="0"/>
                          </a:rPr>
                          <m:t>m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800" i="1" dirty="0">
                            <a:solidFill>
                              <a:srgbClr val="C00000"/>
                            </a:solidFill>
                            <a:latin typeface="Georgia" pitchFamily="18" charset="0"/>
                            <a:cs typeface="Times New Roman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3800" i="1" baseline="-25000" dirty="0">
                            <a:solidFill>
                              <a:srgbClr val="C00000"/>
                            </a:solidFill>
                            <a:latin typeface="Georgia" pitchFamily="18" charset="0"/>
                            <a:cs typeface="Times New Roman" pitchFamily="18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ru-RU" sz="3800" dirty="0">
                            <a:solidFill>
                              <a:srgbClr val="C00000"/>
                            </a:solidFill>
                            <a:latin typeface="Georgia" pitchFamily="18" charset="0"/>
                            <a:cs typeface="Times New Roman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ru-RU" sz="3800" dirty="0" smtClean="0">
                    <a:solidFill>
                      <a:srgbClr val="C00000"/>
                    </a:solidFill>
                    <a:latin typeface="Georgia" pitchFamily="18" charset="0"/>
                    <a:cs typeface="Times New Roman" pitchFamily="18" charset="0"/>
                  </a:rPr>
                  <a:t> </a:t>
                </a:r>
              </a:p>
              <a:p>
                <a:pPr marL="0" indent="0">
                  <a:buNone/>
                </a:pPr>
                <a:endParaRPr lang="ru-RU" dirty="0" smtClean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ru-RU" i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Закону </a:t>
                </a:r>
                <a:r>
                  <a:rPr lang="ru-RU" i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Ома подчиняются лишь амплитудные, но не мгновенные значения тока и напряжения. </a:t>
                </a:r>
              </a:p>
              <a:p>
                <a:pPr marL="0" indent="0">
                  <a:buNone/>
                </a:pPr>
                <a:r>
                  <a:rPr lang="ru-RU" i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Причина  — наличие сдвига фаз</a:t>
                </a:r>
                <a:r>
                  <a:rPr lang="ru-RU" i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.</a:t>
                </a:r>
                <a:endParaRPr lang="ru-RU" i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7504" y="548680"/>
                <a:ext cx="9036496" cy="6552728"/>
              </a:xfrm>
              <a:blipFill rotWithShape="1">
                <a:blip r:embed="rId2"/>
                <a:stretch>
                  <a:fillRect l="-2227" t="-120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35425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107504" y="188640"/>
                <a:ext cx="8856984" cy="6408712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ru-RU" sz="2200" dirty="0"/>
                  <a:t>Ёмкостное сопротивление обратно пропорционально циклической частоте колебаний </a:t>
                </a:r>
                <a:r>
                  <a:rPr lang="ru-RU" sz="2200" dirty="0" smtClean="0"/>
                  <a:t>напряжения </a:t>
                </a:r>
                <a:r>
                  <a:rPr lang="ru-RU" sz="2200" dirty="0"/>
                  <a:t>(тока) и ёмкости конденсатора. </a:t>
                </a:r>
              </a:p>
              <a:p>
                <a:pPr marL="0" indent="0">
                  <a:buNone/>
                </a:pPr>
                <a:r>
                  <a:rPr lang="ru-RU" sz="2200" dirty="0" smtClean="0"/>
                  <a:t>Физическая причина </a:t>
                </a:r>
                <a:r>
                  <a:rPr lang="ru-RU" sz="2200" dirty="0"/>
                  <a:t>такой </a:t>
                </a:r>
                <a:r>
                  <a:rPr lang="ru-RU" sz="2200" dirty="0" smtClean="0"/>
                  <a:t>зависимости</a:t>
                </a:r>
                <a:r>
                  <a:rPr lang="ru-RU" sz="2200" dirty="0"/>
                  <a:t>. </a:t>
                </a:r>
              </a:p>
              <a:p>
                <a:pPr marL="0" indent="0">
                  <a:buNone/>
                </a:pPr>
                <a:r>
                  <a:rPr lang="ru-RU" sz="2200" dirty="0" smtClean="0"/>
                  <a:t>1. Чем </a:t>
                </a:r>
                <a:r>
                  <a:rPr lang="ru-RU" sz="2200" dirty="0"/>
                  <a:t>больше частота колебаний (при фиксированной ёмкости C), тем за меньшее время по цепи проходит заряд </a:t>
                </a:r>
                <a:r>
                  <a:rPr lang="ru-RU" sz="2200" b="1" i="1" dirty="0" smtClean="0"/>
                  <a:t>C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2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ru-RU" sz="2200" b="1" i="1" dirty="0"/>
                          <m:t>U</m:t>
                        </m:r>
                      </m:e>
                      <m:sub>
                        <m:r>
                          <m:rPr>
                            <m:nor/>
                          </m:rPr>
                          <a:rPr lang="ru-RU" sz="2200" b="1" i="1" dirty="0"/>
                          <m:t>0</m:t>
                        </m:r>
                      </m:sub>
                    </m:sSub>
                  </m:oMath>
                </a14:m>
                <a:r>
                  <a:rPr lang="ru-RU" sz="2200" dirty="0"/>
                  <a:t>; тем больше амплитуда силы тока и тем меньше </a:t>
                </a:r>
                <a:r>
                  <a:rPr lang="ru-RU" sz="2200" dirty="0" smtClean="0"/>
                  <a:t>ёмкостное </a:t>
                </a:r>
                <a:r>
                  <a:rPr lang="ru-RU" sz="2200" dirty="0"/>
                  <a:t>сопротивление. </a:t>
                </a:r>
                <a:endParaRPr lang="ru-RU" sz="2200" dirty="0" smtClean="0"/>
              </a:p>
              <a:p>
                <a:pPr marL="0" indent="0">
                  <a:buNone/>
                </a:pPr>
                <a:r>
                  <a:rPr lang="ru-RU" sz="2200" dirty="0" smtClean="0"/>
                  <a:t>При </a:t>
                </a:r>
                <a:r>
                  <a:rPr lang="ru-RU" sz="2200" dirty="0"/>
                  <a:t>ω → ∞ ёмкостное сопротивление стремится к нулю: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2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ru-RU" sz="2200" b="1" i="1" dirty="0"/>
                          <m:t>X</m:t>
                        </m:r>
                      </m:e>
                      <m:sub>
                        <m:r>
                          <m:rPr>
                            <m:nor/>
                          </m:rPr>
                          <a:rPr lang="ru-RU" sz="2200" b="1" i="1" dirty="0"/>
                          <m:t>C</m:t>
                        </m:r>
                      </m:sub>
                    </m:sSub>
                  </m:oMath>
                </a14:m>
                <a:r>
                  <a:rPr lang="ru-RU" sz="2200" dirty="0" smtClean="0"/>
                  <a:t> </a:t>
                </a:r>
                <a:r>
                  <a:rPr lang="ru-RU" sz="2200" dirty="0"/>
                  <a:t>→ 0. Это означает, что для тока высокой частоты конденсатор фактически является коротким замыканием цепи. </a:t>
                </a:r>
              </a:p>
              <a:p>
                <a:pPr marL="0" indent="0">
                  <a:buNone/>
                </a:pPr>
                <a:r>
                  <a:rPr lang="ru-RU" sz="2200" dirty="0" smtClean="0"/>
                  <a:t>Наоборот</a:t>
                </a:r>
                <a:r>
                  <a:rPr lang="ru-RU" sz="2200" dirty="0"/>
                  <a:t>, при уменьшении частоты ёмкостное сопротивление увеличивается, и при </a:t>
                </a:r>
                <a:r>
                  <a:rPr lang="ru-RU" sz="2200" b="1" i="1" dirty="0"/>
                  <a:t>ω → 0 </a:t>
                </a:r>
                <a:r>
                  <a:rPr lang="ru-RU" sz="2200" dirty="0"/>
                  <a:t>имеем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200" b="1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ru-RU" sz="2200" b="1" i="1" dirty="0"/>
                          <m:t>X</m:t>
                        </m:r>
                      </m:e>
                      <m:sub>
                        <m:r>
                          <m:rPr>
                            <m:nor/>
                          </m:rPr>
                          <a:rPr lang="ru-RU" sz="2200" b="1" i="1" dirty="0"/>
                          <m:t>C</m:t>
                        </m:r>
                      </m:sub>
                    </m:sSub>
                  </m:oMath>
                </a14:m>
                <a:r>
                  <a:rPr lang="ru-RU" sz="2200" dirty="0"/>
                  <a:t> → ∞. </a:t>
                </a:r>
                <a:endParaRPr lang="ru-RU" sz="2200" dirty="0" smtClean="0"/>
              </a:p>
              <a:p>
                <a:pPr marL="0" indent="0">
                  <a:buNone/>
                </a:pPr>
                <a:r>
                  <a:rPr lang="ru-RU" sz="2200" dirty="0"/>
                  <a:t>С</a:t>
                </a:r>
                <a:r>
                  <a:rPr lang="ru-RU" sz="2200" dirty="0" smtClean="0"/>
                  <a:t>лучай </a:t>
                </a:r>
                <a:r>
                  <a:rPr lang="ru-RU" sz="2200" b="1" i="1" dirty="0"/>
                  <a:t>ω = 0 </a:t>
                </a:r>
                <a:r>
                  <a:rPr lang="ru-RU" sz="2200" dirty="0"/>
                  <a:t>отвечает постоянному току, а </a:t>
                </a:r>
                <a:r>
                  <a:rPr lang="ru-RU" sz="2200" dirty="0" smtClean="0"/>
                  <a:t>конденсатор </a:t>
                </a:r>
                <a:r>
                  <a:rPr lang="ru-RU" sz="2200" dirty="0"/>
                  <a:t>для постоянного тока представляет собой бесконечное сопротивление (разрыв цепи). </a:t>
                </a:r>
              </a:p>
              <a:p>
                <a:pPr marL="0" indent="0">
                  <a:buNone/>
                </a:pPr>
                <a:r>
                  <a:rPr lang="ru-RU" sz="2200" dirty="0" smtClean="0"/>
                  <a:t>2. Чем </a:t>
                </a:r>
                <a:r>
                  <a:rPr lang="ru-RU" sz="2200" dirty="0"/>
                  <a:t>больше ёмкость конденсатора (при фиксированной частоте), тем больший заряд </a:t>
                </a:r>
                <a:r>
                  <a:rPr lang="ru-RU" sz="2200" b="1" i="1" dirty="0"/>
                  <a:t>C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200" b="1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ru-RU" sz="2200" b="1" i="1" dirty="0"/>
                          <m:t>U</m:t>
                        </m:r>
                      </m:e>
                      <m:sub>
                        <m:r>
                          <m:rPr>
                            <m:nor/>
                          </m:rPr>
                          <a:rPr lang="ru-RU" sz="2200" b="1" i="1" dirty="0"/>
                          <m:t>0</m:t>
                        </m:r>
                      </m:sub>
                    </m:sSub>
                  </m:oMath>
                </a14:m>
                <a:r>
                  <a:rPr lang="ru-RU" sz="2200" dirty="0"/>
                  <a:t> проходит по цепи за то же время (за ту же четверть периода); тем больше амплитуда силы тока и тем меньше ёмкостное сопротивление. </a:t>
                </a: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7504" y="188640"/>
                <a:ext cx="8856984" cy="6408712"/>
              </a:xfrm>
              <a:blipFill rotWithShape="1">
                <a:blip r:embed="rId2"/>
                <a:stretch>
                  <a:fillRect l="-895" t="-571" r="-206" b="-513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06743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31"/>
            <a:ext cx="8229600" cy="634082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ЗАКОН ОМА ДЛЯ 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ЦЕПИ 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ПЕРЕМЕННОГО 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ТОКА</a:t>
            </a:r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548680"/>
            <a:ext cx="8712968" cy="122413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6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Полная цепь переменного </a:t>
            </a:r>
            <a:r>
              <a:rPr lang="ru-RU" sz="26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тока </a:t>
            </a:r>
            <a:r>
              <a:rPr lang="ru-RU" sz="2600" i="1" dirty="0" smtClean="0">
                <a:solidFill>
                  <a:srgbClr val="C00000"/>
                </a:solidFill>
              </a:rPr>
              <a:t>-</a:t>
            </a:r>
            <a:r>
              <a:rPr lang="ru-RU" sz="2600" i="1" dirty="0">
                <a:solidFill>
                  <a:srgbClr val="C00000"/>
                </a:solidFill>
              </a:rPr>
              <a:t>электрическую цепь, состоящую из последовательно соединенных резистора, кон­денсатора и катушки. </a:t>
            </a:r>
            <a:r>
              <a:rPr lang="ru-RU" sz="2600" i="1" dirty="0" smtClean="0">
                <a:solidFill>
                  <a:srgbClr val="C00000"/>
                </a:solidFill>
              </a:rPr>
              <a:t> </a:t>
            </a:r>
            <a:endParaRPr lang="ru-RU" sz="2600" i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6466918"/>
              </p:ext>
            </p:extLst>
          </p:nvPr>
        </p:nvGraphicFramePr>
        <p:xfrm>
          <a:off x="3707904" y="1628800"/>
          <a:ext cx="5279868" cy="22715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13" r:id="rId3" imgW="2743200" imgH="914400" progId="Photoshop.Image.7">
                  <p:embed/>
                </p:oleObj>
              </mc:Choice>
              <mc:Fallback>
                <p:oleObj r:id="rId3" imgW="2743200" imgH="914400" progId="Photoshop.Image.7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7904" y="1628800"/>
                        <a:ext cx="5279868" cy="227150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0" y="1772816"/>
            <a:ext cx="327585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/>
              <a:t>В любой момент времени сумма мгновенных значений на­пряжений на последовательно включенных элементах цепи равна мгновенному значению приложенного напряжения:</a:t>
            </a:r>
            <a:endParaRPr lang="en-US" sz="22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467544" y="4573582"/>
                <a:ext cx="4688129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000" i="1" dirty="0">
                    <a:latin typeface="Georgia" pitchFamily="18" charset="0"/>
                  </a:rPr>
                  <a:t>u</a:t>
                </a:r>
                <a:r>
                  <a:rPr lang="en-US" sz="4000" dirty="0">
                    <a:latin typeface="Georgia" pitchFamily="18" charset="0"/>
                  </a:rPr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4000" b="0" i="1"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US" sz="4000" b="0" i="1">
                            <a:latin typeface="Cambria Math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US" sz="4000" dirty="0">
                    <a:latin typeface="Georgia" pitchFamily="18" charset="0"/>
                  </a:rPr>
                  <a:t> 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4000" b="0" i="1"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US" sz="4000" b="0" i="1">
                            <a:latin typeface="Cambria Math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sz="4000" dirty="0">
                    <a:latin typeface="Georgia" pitchFamily="18" charset="0"/>
                  </a:rPr>
                  <a:t> 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4000" b="0" i="1"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US" sz="4000" b="0" i="1">
                            <a:latin typeface="Cambria Math"/>
                          </a:rPr>
                          <m:t>𝐶</m:t>
                        </m:r>
                      </m:sub>
                    </m:sSub>
                  </m:oMath>
                </a14:m>
                <a:endParaRPr lang="ru-RU" sz="4000" dirty="0">
                  <a:latin typeface="Georgia" pitchFamily="18" charset="0"/>
                </a:endParaRPr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4573582"/>
                <a:ext cx="4688129" cy="707886"/>
              </a:xfrm>
              <a:prstGeom prst="rect">
                <a:avLst/>
              </a:prstGeom>
              <a:blipFill rotWithShape="1">
                <a:blip r:embed="rId5"/>
                <a:stretch>
                  <a:fillRect l="-4681" t="-15517" b="-3620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179512" y="5281468"/>
                <a:ext cx="8784976" cy="12618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200" dirty="0" smtClean="0"/>
                  <a:t>Колебания </a:t>
                </a:r>
                <a:r>
                  <a:rPr lang="ru-RU" sz="2200" dirty="0"/>
                  <a:t>силы тока во всех элементах последовательной цепи происходят по закону</a:t>
                </a:r>
                <a:r>
                  <a:rPr lang="ru-RU" sz="2200" dirty="0" smtClean="0"/>
                  <a:t>:</a:t>
                </a:r>
              </a:p>
              <a:p>
                <a:r>
                  <a:rPr lang="en-US" sz="3200" i="1" dirty="0">
                    <a:latin typeface="Georgia" pitchFamily="18" charset="0"/>
                  </a:rPr>
                  <a:t>i</a:t>
                </a:r>
                <a:r>
                  <a:rPr lang="en-US" sz="3200" i="1" dirty="0" smtClean="0">
                    <a:latin typeface="Georgia" pitchFamily="18" charset="0"/>
                  </a:rPr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sz="3200" b="0" i="1" smtClean="0">
                            <a:latin typeface="Cambria Math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sz="3200" i="1" dirty="0" smtClean="0">
                    <a:latin typeface="Georgia" pitchFamily="18" charset="0"/>
                  </a:rPr>
                  <a:t> cos </a:t>
                </a:r>
                <a:r>
                  <a:rPr lang="el-GR" sz="3200" i="1" dirty="0" smtClean="0">
                    <a:latin typeface="Georgia" pitchFamily="18" charset="0"/>
                  </a:rPr>
                  <a:t>ω</a:t>
                </a:r>
                <a:r>
                  <a:rPr lang="en-US" sz="3200" i="1" dirty="0" smtClean="0">
                    <a:latin typeface="Georgia" pitchFamily="18" charset="0"/>
                  </a:rPr>
                  <a:t>t </a:t>
                </a:r>
                <a:endParaRPr lang="ru-RU" sz="3200" i="1" dirty="0">
                  <a:latin typeface="Georgia" pitchFamily="18" charset="0"/>
                </a:endParaRPr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5281468"/>
                <a:ext cx="8784976" cy="1261884"/>
              </a:xfrm>
              <a:prstGeom prst="rect">
                <a:avLst/>
              </a:prstGeom>
              <a:blipFill rotWithShape="1">
                <a:blip r:embed="rId6"/>
                <a:stretch>
                  <a:fillRect l="-1734" t="-2899" b="-1545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3707904" y="2673786"/>
            <a:ext cx="504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smtClean="0"/>
              <a:t>u</a:t>
            </a:r>
            <a:endParaRPr lang="ru-RU" sz="3600" b="1" i="1" dirty="0"/>
          </a:p>
        </p:txBody>
      </p:sp>
    </p:spTree>
    <p:extLst>
      <p:ext uri="{BB962C8B-B14F-4D97-AF65-F5344CB8AC3E}">
        <p14:creationId xmlns:p14="http://schemas.microsoft.com/office/powerpoint/2010/main" val="1713357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6632"/>
            <a:ext cx="9144000" cy="6480720"/>
          </a:xfrm>
        </p:spPr>
        <p:txBody>
          <a:bodyPr>
            <a:normAutofit fontScale="92500" lnSpcReduction="10000"/>
          </a:bodyPr>
          <a:lstStyle/>
          <a:p>
            <a:r>
              <a:rPr lang="ru-RU" sz="2600" dirty="0"/>
              <a:t>Колебания напряжения на резисторе </a:t>
            </a:r>
            <a:r>
              <a:rPr lang="ru-RU" sz="2600" u="sng" dirty="0"/>
              <a:t>совпадают по фазе</a:t>
            </a:r>
            <a:r>
              <a:rPr lang="ru-RU" sz="2600" dirty="0"/>
              <a:t> с ко­лебаниями силы тока, </a:t>
            </a:r>
            <a:endParaRPr lang="en-US" sz="2600" dirty="0" smtClean="0"/>
          </a:p>
          <a:p>
            <a:r>
              <a:rPr lang="ru-RU" sz="2600" dirty="0" smtClean="0"/>
              <a:t>колебания </a:t>
            </a:r>
            <a:r>
              <a:rPr lang="ru-RU" sz="2600" dirty="0"/>
              <a:t>напряжения на конденсаторе </a:t>
            </a:r>
            <a:r>
              <a:rPr lang="ru-RU" sz="2600" u="sng" dirty="0"/>
              <a:t>отстают по фазе на </a:t>
            </a:r>
            <a:r>
              <a:rPr lang="ru-RU" sz="2600" b="1" i="1" u="sng" dirty="0"/>
              <a:t>π/2 </a:t>
            </a:r>
            <a:r>
              <a:rPr lang="ru-RU" sz="2600" dirty="0"/>
              <a:t>от колебаний силы тока, </a:t>
            </a:r>
            <a:endParaRPr lang="en-US" sz="2600" dirty="0" smtClean="0"/>
          </a:p>
          <a:p>
            <a:r>
              <a:rPr lang="ru-RU" sz="2600" dirty="0" smtClean="0"/>
              <a:t>колебания </a:t>
            </a:r>
            <a:r>
              <a:rPr lang="ru-RU" sz="2600" dirty="0"/>
              <a:t>напряжения на катушке </a:t>
            </a:r>
            <a:r>
              <a:rPr lang="ru-RU" sz="2600" u="sng" dirty="0"/>
              <a:t>опережают по </a:t>
            </a:r>
            <a:r>
              <a:rPr lang="ru-RU" sz="2600" u="sng" dirty="0" smtClean="0"/>
              <a:t>фазе</a:t>
            </a:r>
            <a:r>
              <a:rPr lang="en-US" sz="2600" u="sng" dirty="0" smtClean="0"/>
              <a:t> </a:t>
            </a:r>
            <a:r>
              <a:rPr lang="ru-RU" sz="2600" u="sng" dirty="0" smtClean="0"/>
              <a:t>на </a:t>
            </a:r>
            <a:r>
              <a:rPr lang="ru-RU" sz="2600" b="1" i="1" u="sng" dirty="0"/>
              <a:t>π/2</a:t>
            </a:r>
            <a:r>
              <a:rPr lang="ru-RU" sz="2600" u="sng" dirty="0" smtClean="0"/>
              <a:t> </a:t>
            </a:r>
            <a:r>
              <a:rPr lang="ru-RU" sz="2600" dirty="0"/>
              <a:t>колебания силы </a:t>
            </a:r>
            <a:r>
              <a:rPr lang="ru-RU" sz="2600" dirty="0" smtClean="0"/>
              <a:t>тока.</a:t>
            </a:r>
            <a:endParaRPr lang="en-US" sz="2600" dirty="0" smtClean="0"/>
          </a:p>
          <a:p>
            <a:pPr marL="0" indent="0">
              <a:buNone/>
            </a:pPr>
            <a:r>
              <a:rPr lang="ru-RU" sz="2600" dirty="0" smtClean="0"/>
              <a:t>Поэтому </a:t>
            </a:r>
            <a:r>
              <a:rPr lang="ru-RU" sz="2600" dirty="0"/>
              <a:t>уравнение можно записать так:</a:t>
            </a:r>
          </a:p>
          <a:p>
            <a:pPr marL="0" indent="0">
              <a:buNone/>
            </a:pPr>
            <a:endParaRPr lang="ru-RU" sz="2200" b="1" i="1" dirty="0" smtClean="0"/>
          </a:p>
          <a:p>
            <a:pPr marL="0" indent="0">
              <a:buNone/>
            </a:pPr>
            <a:r>
              <a:rPr lang="en-US" sz="3000" i="1" dirty="0" smtClean="0">
                <a:latin typeface="Georgia" pitchFamily="18" charset="0"/>
              </a:rPr>
              <a:t>u </a:t>
            </a:r>
            <a:r>
              <a:rPr lang="ru-RU" sz="3000" i="1" dirty="0" smtClean="0">
                <a:latin typeface="Georgia" pitchFamily="18" charset="0"/>
              </a:rPr>
              <a:t>= </a:t>
            </a:r>
            <a:r>
              <a:rPr lang="en-US" sz="3000" i="1" dirty="0" err="1" smtClean="0">
                <a:latin typeface="Georgia" pitchFamily="18" charset="0"/>
              </a:rPr>
              <a:t>U</a:t>
            </a:r>
            <a:r>
              <a:rPr lang="en-US" sz="3000" i="1" baseline="-25000" dirty="0" err="1" smtClean="0">
                <a:latin typeface="Georgia" pitchFamily="18" charset="0"/>
              </a:rPr>
              <a:t>Rm</a:t>
            </a:r>
            <a:r>
              <a:rPr lang="en-US" sz="3000" i="1" dirty="0" smtClean="0">
                <a:latin typeface="Georgia" pitchFamily="18" charset="0"/>
              </a:rPr>
              <a:t> </a:t>
            </a:r>
            <a:r>
              <a:rPr lang="en-US" sz="3000" i="1" dirty="0" err="1">
                <a:latin typeface="Georgia" pitchFamily="18" charset="0"/>
              </a:rPr>
              <a:t>cos</a:t>
            </a:r>
            <a:r>
              <a:rPr lang="en-US" sz="3000" i="1" dirty="0">
                <a:latin typeface="Georgia" pitchFamily="18" charset="0"/>
              </a:rPr>
              <a:t> w t</a:t>
            </a:r>
            <a:r>
              <a:rPr lang="ru-RU" sz="3000" i="1" dirty="0">
                <a:latin typeface="Georgia" pitchFamily="18" charset="0"/>
              </a:rPr>
              <a:t>+ </a:t>
            </a:r>
            <a:r>
              <a:rPr lang="en-US" sz="3000" i="1" dirty="0" err="1" smtClean="0">
                <a:latin typeface="Georgia" pitchFamily="18" charset="0"/>
              </a:rPr>
              <a:t>U</a:t>
            </a:r>
            <a:r>
              <a:rPr lang="en-US" sz="3000" i="1" baseline="-25000" dirty="0" err="1" smtClean="0">
                <a:latin typeface="Georgia" pitchFamily="18" charset="0"/>
              </a:rPr>
              <a:t>Cm</a:t>
            </a:r>
            <a:r>
              <a:rPr lang="en-US" sz="3000" i="1" dirty="0" smtClean="0">
                <a:latin typeface="Georgia" pitchFamily="18" charset="0"/>
              </a:rPr>
              <a:t> </a:t>
            </a:r>
            <a:r>
              <a:rPr lang="en-US" sz="3000" i="1" dirty="0" err="1" smtClean="0">
                <a:latin typeface="Georgia" pitchFamily="18" charset="0"/>
              </a:rPr>
              <a:t>cos</a:t>
            </a:r>
            <a:r>
              <a:rPr lang="ru-RU" sz="3000" i="1" dirty="0" smtClean="0">
                <a:latin typeface="Georgia" pitchFamily="18" charset="0"/>
              </a:rPr>
              <a:t>(</a:t>
            </a:r>
            <a:r>
              <a:rPr lang="en-US" sz="3000" i="1" dirty="0">
                <a:latin typeface="Georgia" pitchFamily="18" charset="0"/>
              </a:rPr>
              <a:t>w t</a:t>
            </a:r>
            <a:r>
              <a:rPr lang="ru-RU" sz="3000" i="1" dirty="0">
                <a:latin typeface="Georgia" pitchFamily="18" charset="0"/>
              </a:rPr>
              <a:t> - π/2)+ </a:t>
            </a:r>
            <a:r>
              <a:rPr lang="en-US" sz="3000" i="1" dirty="0">
                <a:latin typeface="Georgia" pitchFamily="18" charset="0"/>
              </a:rPr>
              <a:t>U</a:t>
            </a:r>
            <a:r>
              <a:rPr lang="en-US" sz="3000" i="1" baseline="-25000" dirty="0">
                <a:latin typeface="Georgia" pitchFamily="18" charset="0"/>
              </a:rPr>
              <a:t> </a:t>
            </a:r>
            <a:r>
              <a:rPr lang="en-US" sz="3000" i="1" baseline="-25000" dirty="0" err="1" smtClean="0">
                <a:latin typeface="Georgia" pitchFamily="18" charset="0"/>
              </a:rPr>
              <a:t>Lm</a:t>
            </a:r>
            <a:r>
              <a:rPr lang="en-US" sz="3000" i="1" dirty="0" err="1" smtClean="0">
                <a:latin typeface="Georgia" pitchFamily="18" charset="0"/>
              </a:rPr>
              <a:t>cos</a:t>
            </a:r>
            <a:r>
              <a:rPr lang="ru-RU" sz="3000" i="1" dirty="0" smtClean="0">
                <a:latin typeface="Georgia" pitchFamily="18" charset="0"/>
              </a:rPr>
              <a:t> </a:t>
            </a:r>
            <a:r>
              <a:rPr lang="ru-RU" sz="3000" i="1" dirty="0">
                <a:latin typeface="Georgia" pitchFamily="18" charset="0"/>
              </a:rPr>
              <a:t>(</a:t>
            </a:r>
            <a:r>
              <a:rPr lang="en-US" sz="3000" i="1" dirty="0">
                <a:latin typeface="Georgia" pitchFamily="18" charset="0"/>
              </a:rPr>
              <a:t>w t</a:t>
            </a:r>
            <a:r>
              <a:rPr lang="ru-RU" sz="3000" i="1" dirty="0">
                <a:latin typeface="Georgia" pitchFamily="18" charset="0"/>
              </a:rPr>
              <a:t> +</a:t>
            </a:r>
            <a:r>
              <a:rPr lang="ru-RU" sz="3000" dirty="0">
                <a:latin typeface="Georgia" pitchFamily="18" charset="0"/>
              </a:rPr>
              <a:t> </a:t>
            </a:r>
            <a:r>
              <a:rPr lang="ru-RU" sz="3000" i="1" dirty="0">
                <a:latin typeface="Georgia" pitchFamily="18" charset="0"/>
              </a:rPr>
              <a:t>π/2)</a:t>
            </a:r>
            <a:endParaRPr lang="ru-RU" sz="3000" dirty="0">
              <a:latin typeface="Georgia" pitchFamily="18" charset="0"/>
            </a:endParaRPr>
          </a:p>
          <a:p>
            <a:pPr marL="0" indent="0">
              <a:buNone/>
            </a:pPr>
            <a:endParaRPr lang="ru-RU" sz="2400" dirty="0" smtClean="0"/>
          </a:p>
          <a:p>
            <a:pPr marL="0" indent="0">
              <a:buNone/>
            </a:pPr>
            <a:r>
              <a:rPr lang="ru-RU" sz="2400" dirty="0" smtClean="0"/>
              <a:t>где </a:t>
            </a:r>
            <a:r>
              <a:rPr lang="en-US" sz="3900" i="1" dirty="0">
                <a:latin typeface="Georgia" pitchFamily="18" charset="0"/>
              </a:rPr>
              <a:t>U </a:t>
            </a:r>
            <a:r>
              <a:rPr lang="en-US" sz="3900" i="1" baseline="-25000" dirty="0" err="1">
                <a:latin typeface="Georgia" pitchFamily="18" charset="0"/>
              </a:rPr>
              <a:t>Rm</a:t>
            </a:r>
            <a:r>
              <a:rPr lang="ru-RU" sz="3900" i="1" dirty="0">
                <a:latin typeface="Georgia" pitchFamily="18" charset="0"/>
              </a:rPr>
              <a:t>, </a:t>
            </a:r>
            <a:r>
              <a:rPr lang="en-US" sz="3900" i="1" dirty="0" err="1">
                <a:latin typeface="Georgia" pitchFamily="18" charset="0"/>
              </a:rPr>
              <a:t>U</a:t>
            </a:r>
            <a:r>
              <a:rPr lang="en-US" sz="3900" i="1" baseline="-25000" dirty="0" err="1">
                <a:latin typeface="Georgia" pitchFamily="18" charset="0"/>
              </a:rPr>
              <a:t>Cm</a:t>
            </a:r>
            <a:r>
              <a:rPr lang="en-US" sz="3900" i="1" dirty="0">
                <a:latin typeface="Georgia" pitchFamily="18" charset="0"/>
              </a:rPr>
              <a:t> </a:t>
            </a:r>
            <a:r>
              <a:rPr lang="ru-RU" sz="3900" dirty="0">
                <a:latin typeface="Georgia" pitchFamily="18" charset="0"/>
              </a:rPr>
              <a:t>и </a:t>
            </a:r>
            <a:r>
              <a:rPr lang="en-US" sz="3900" i="1" dirty="0" err="1">
                <a:latin typeface="Georgia" pitchFamily="18" charset="0"/>
              </a:rPr>
              <a:t>U</a:t>
            </a:r>
            <a:r>
              <a:rPr lang="en-US" sz="2400" b="1" i="1" baseline="-25000" dirty="0" err="1"/>
              <a:t>Lm</a:t>
            </a:r>
            <a:r>
              <a:rPr lang="en-US" sz="2400" i="1" dirty="0"/>
              <a:t> </a:t>
            </a:r>
            <a:r>
              <a:rPr lang="ru-RU" sz="2400" dirty="0"/>
              <a:t>— амплитуды колебаний напряжения на ре­зисторе, конденсаторе и катушке.</a:t>
            </a:r>
          </a:p>
          <a:p>
            <a:pPr marL="0" indent="0">
              <a:buNone/>
            </a:pPr>
            <a:endParaRPr lang="ru-RU" sz="2600" dirty="0" smtClean="0"/>
          </a:p>
          <a:p>
            <a:pPr marL="0" indent="0">
              <a:buNone/>
            </a:pPr>
            <a:r>
              <a:rPr lang="ru-RU" sz="2600" dirty="0" smtClean="0"/>
              <a:t>Амплитуду </a:t>
            </a:r>
            <a:r>
              <a:rPr lang="ru-RU" sz="2600" dirty="0"/>
              <a:t>колебаний напряжения в цепи переменного тока можно выразить через амплитудные значения напряжения на от­дельных ее элементах, воспользовавшись методом векторных диаграмм.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7462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7831" y="-20389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chemeClr val="accent3">
                    <a:lumMod val="50000"/>
                  </a:schemeClr>
                </a:solidFill>
              </a:rPr>
              <a:t>М</a:t>
            </a:r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</a:rPr>
              <a:t>етод </a:t>
            </a:r>
            <a:r>
              <a:rPr lang="ru-RU" sz="4000" b="1" dirty="0">
                <a:solidFill>
                  <a:schemeClr val="accent3">
                    <a:lumMod val="50000"/>
                  </a:schemeClr>
                </a:solidFill>
              </a:rPr>
              <a:t>векторных диаграмм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1043608" y="2420888"/>
            <a:ext cx="4464496" cy="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652120" y="2276872"/>
                <a:ext cx="72008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sz="4000" b="1" i="1" dirty="0">
                              <a:solidFill>
                                <a:srgbClr val="FF0000"/>
                              </a:solidFill>
                            </a:rPr>
                            <m:t>I</m:t>
                          </m:r>
                        </m:e>
                        <m:sub>
                          <m:r>
                            <a:rPr lang="en-US" sz="40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𝒎</m:t>
                          </m:r>
                        </m:sub>
                      </m:sSub>
                    </m:oMath>
                  </m:oMathPara>
                </a14:m>
                <a:endParaRPr lang="ru-RU" sz="4000" b="1" i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2120" y="2276872"/>
                <a:ext cx="720080" cy="707886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Прямая со стрелкой 9"/>
          <p:cNvCxnSpPr/>
          <p:nvPr/>
        </p:nvCxnSpPr>
        <p:spPr>
          <a:xfrm>
            <a:off x="5796136" y="2276872"/>
            <a:ext cx="432048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11560" y="2338427"/>
            <a:ext cx="648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solidFill>
                  <a:srgbClr val="FF0000"/>
                </a:solidFill>
              </a:rPr>
              <a:t>0</a:t>
            </a:r>
            <a:endParaRPr lang="ru-RU" sz="3200" i="1" dirty="0">
              <a:solidFill>
                <a:srgbClr val="FF0000"/>
              </a:solidFill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1043608" y="2420888"/>
            <a:ext cx="3384376" cy="0"/>
          </a:xfrm>
          <a:prstGeom prst="straightConnector1">
            <a:avLst/>
          </a:prstGeom>
          <a:ln w="762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851920" y="2780928"/>
                <a:ext cx="72008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sz="4000" b="1" i="1" dirty="0" smtClean="0">
                              <a:solidFill>
                                <a:srgbClr val="0070C0"/>
                              </a:solidFill>
                            </a:rPr>
                            <m:t>U</m:t>
                          </m:r>
                        </m:e>
                        <m:sub>
                          <m:r>
                            <a:rPr lang="en-US" sz="40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𝑹𝒎</m:t>
                          </m:r>
                        </m:sub>
                      </m:sSub>
                    </m:oMath>
                  </m:oMathPara>
                </a14:m>
                <a:endParaRPr lang="ru-RU" sz="4000" b="1" i="1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1920" y="2780928"/>
                <a:ext cx="720080" cy="707886"/>
              </a:xfrm>
              <a:prstGeom prst="rect">
                <a:avLst/>
              </a:prstGeom>
              <a:blipFill rotWithShape="1">
                <a:blip r:embed="rId3"/>
                <a:stretch>
                  <a:fillRect r="-5169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Прямая со стрелкой 15"/>
          <p:cNvCxnSpPr/>
          <p:nvPr/>
        </p:nvCxnSpPr>
        <p:spPr>
          <a:xfrm>
            <a:off x="4022932" y="2799509"/>
            <a:ext cx="432048" cy="0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V="1">
            <a:off x="1043608" y="260648"/>
            <a:ext cx="0" cy="2160240"/>
          </a:xfrm>
          <a:prstGeom prst="straightConnector1">
            <a:avLst/>
          </a:prstGeom>
          <a:ln w="762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-106560" y="260648"/>
                <a:ext cx="72008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sz="4000" b="1" i="1" dirty="0" smtClean="0">
                              <a:solidFill>
                                <a:srgbClr val="00B050"/>
                              </a:solidFill>
                            </a:rPr>
                            <m:t>U</m:t>
                          </m:r>
                        </m:e>
                        <m:sub>
                          <m:r>
                            <a:rPr lang="en-US" sz="40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𝑳𝒎</m:t>
                          </m:r>
                        </m:sub>
                      </m:sSub>
                    </m:oMath>
                  </m:oMathPara>
                </a14:m>
                <a:endParaRPr lang="ru-RU" sz="4000" b="1" i="1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06560" y="260648"/>
                <a:ext cx="720080" cy="707886"/>
              </a:xfrm>
              <a:prstGeom prst="rect">
                <a:avLst/>
              </a:prstGeom>
              <a:blipFill rotWithShape="1">
                <a:blip r:embed="rId4"/>
                <a:stretch>
                  <a:fillRect r="-4491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Прямая со стрелкой 19"/>
          <p:cNvCxnSpPr/>
          <p:nvPr/>
        </p:nvCxnSpPr>
        <p:spPr>
          <a:xfrm>
            <a:off x="143482" y="260648"/>
            <a:ext cx="432048" cy="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1043608" y="2420888"/>
            <a:ext cx="0" cy="864096"/>
          </a:xfrm>
          <a:prstGeom prst="straightConnector1">
            <a:avLst/>
          </a:prstGeom>
          <a:ln w="762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231923" y="3284877"/>
                <a:ext cx="72008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1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sz="4000" b="1" i="1" dirty="0" smtClean="0">
                              <a:solidFill>
                                <a:srgbClr val="7030A0"/>
                              </a:solidFill>
                            </a:rPr>
                            <m:t>U</m:t>
                          </m:r>
                        </m:e>
                        <m:sub>
                          <m:r>
                            <a:rPr lang="en-US" sz="4000" b="1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𝑪𝒎</m:t>
                          </m:r>
                        </m:sub>
                      </m:sSub>
                    </m:oMath>
                  </m:oMathPara>
                </a14:m>
                <a:endParaRPr lang="ru-RU" sz="4000" b="1" i="1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1923" y="3284877"/>
                <a:ext cx="720080" cy="707886"/>
              </a:xfrm>
              <a:prstGeom prst="rect">
                <a:avLst/>
              </a:prstGeom>
              <a:blipFill rotWithShape="1">
                <a:blip r:embed="rId5"/>
                <a:stretch>
                  <a:fillRect r="-474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Прямая со стрелкой 24"/>
          <p:cNvCxnSpPr/>
          <p:nvPr/>
        </p:nvCxnSpPr>
        <p:spPr>
          <a:xfrm>
            <a:off x="1375939" y="3284877"/>
            <a:ext cx="432048" cy="0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V="1">
            <a:off x="1047831" y="1046532"/>
            <a:ext cx="0" cy="1374356"/>
          </a:xfrm>
          <a:prstGeom prst="straightConnector1">
            <a:avLst/>
          </a:prstGeom>
          <a:ln w="762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1144037" y="1140648"/>
                <a:ext cx="288032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800" b="1" i="1" dirty="0" smtClean="0">
                            <a:solidFill>
                              <a:srgbClr val="002060"/>
                            </a:solidFill>
                          </a:rPr>
                          <m:t>U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𝑪𝒎</m:t>
                        </m:r>
                      </m:sub>
                    </m:sSub>
                  </m:oMath>
                </a14:m>
                <a:r>
                  <a:rPr lang="en-US" sz="2800" b="1" i="1" dirty="0" smtClean="0">
                    <a:solidFill>
                      <a:srgbClr val="002060"/>
                    </a:solidFill>
                  </a:rPr>
                  <a:t>+</a:t>
                </a:r>
                <a:r>
                  <a:rPr lang="en-US" sz="2800" b="1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800" b="1" i="1" dirty="0">
                            <a:solidFill>
                              <a:srgbClr val="002060"/>
                            </a:solidFill>
                          </a:rPr>
                          <m:t>U</m:t>
                        </m:r>
                      </m:e>
                      <m:sub>
                        <m:r>
                          <a:rPr lang="en-US" sz="28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𝑳𝒎</m:t>
                        </m:r>
                      </m:sub>
                    </m:sSub>
                  </m:oMath>
                </a14:m>
                <a:endParaRPr lang="ru-RU" sz="2800" b="1" i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4037" y="1140648"/>
                <a:ext cx="2880320" cy="523220"/>
              </a:xfrm>
              <a:prstGeom prst="rect">
                <a:avLst/>
              </a:prstGeom>
              <a:blipFill rotWithShape="1">
                <a:blip r:embed="rId6"/>
                <a:stretch>
                  <a:fillRect t="-11628" b="-3139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Прямая со стрелкой 30"/>
          <p:cNvCxnSpPr/>
          <p:nvPr/>
        </p:nvCxnSpPr>
        <p:spPr>
          <a:xfrm>
            <a:off x="1259632" y="1124744"/>
            <a:ext cx="332331" cy="6941"/>
          </a:xfrm>
          <a:prstGeom prst="straightConnector1">
            <a:avLst/>
          </a:prstGeom>
          <a:ln w="127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1043608" y="1046532"/>
            <a:ext cx="3384376" cy="0"/>
          </a:xfrm>
          <a:prstGeom prst="line">
            <a:avLst/>
          </a:prstGeom>
          <a:ln w="12700"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flipV="1">
            <a:off x="4427628" y="1046532"/>
            <a:ext cx="0" cy="1380560"/>
          </a:xfrm>
          <a:prstGeom prst="line">
            <a:avLst/>
          </a:prstGeom>
          <a:ln w="12700"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 flipV="1">
            <a:off x="1043608" y="1046532"/>
            <a:ext cx="3384020" cy="1374356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4572000" y="644250"/>
                <a:ext cx="72008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sz="4000" b="1" i="1" dirty="0" smtClean="0">
                              <a:solidFill>
                                <a:srgbClr val="FF0000"/>
                              </a:solidFill>
                            </a:rPr>
                            <m:t>U</m:t>
                          </m:r>
                        </m:e>
                        <m:sub>
                          <m:r>
                            <a:rPr lang="en-US" sz="40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𝒎</m:t>
                          </m:r>
                        </m:sub>
                      </m:sSub>
                    </m:oMath>
                  </m:oMathPara>
                </a14:m>
                <a:endParaRPr lang="ru-RU" sz="4000" b="1" i="1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644250"/>
                <a:ext cx="720080" cy="707886"/>
              </a:xfrm>
              <a:prstGeom prst="rect">
                <a:avLst/>
              </a:prstGeom>
              <a:blipFill rotWithShape="1">
                <a:blip r:embed="rId7"/>
                <a:stretch>
                  <a:fillRect r="-1525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Прямая со стрелкой 45"/>
          <p:cNvCxnSpPr/>
          <p:nvPr/>
        </p:nvCxnSpPr>
        <p:spPr>
          <a:xfrm>
            <a:off x="4729158" y="644250"/>
            <a:ext cx="432048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/>
          <p:nvPr/>
        </p:nvCxnSpPr>
        <p:spPr>
          <a:xfrm>
            <a:off x="2230876" y="1131685"/>
            <a:ext cx="332331" cy="6941"/>
          </a:xfrm>
          <a:prstGeom prst="straightConnector1">
            <a:avLst/>
          </a:prstGeom>
          <a:ln w="127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Полилиния 56"/>
          <p:cNvSpPr/>
          <p:nvPr/>
        </p:nvSpPr>
        <p:spPr>
          <a:xfrm>
            <a:off x="2584197" y="1844814"/>
            <a:ext cx="160776" cy="564389"/>
          </a:xfrm>
          <a:custGeom>
            <a:avLst/>
            <a:gdLst>
              <a:gd name="connsiteX0" fmla="*/ 0 w 321552"/>
              <a:gd name="connsiteY0" fmla="*/ 0 h 1080654"/>
              <a:gd name="connsiteX1" fmla="*/ 318654 w 321552"/>
              <a:gd name="connsiteY1" fmla="*/ 429490 h 1080654"/>
              <a:gd name="connsiteX2" fmla="*/ 166254 w 321552"/>
              <a:gd name="connsiteY2" fmla="*/ 1039090 h 1080654"/>
              <a:gd name="connsiteX3" fmla="*/ 166254 w 321552"/>
              <a:gd name="connsiteY3" fmla="*/ 1039090 h 1080654"/>
              <a:gd name="connsiteX4" fmla="*/ 166254 w 321552"/>
              <a:gd name="connsiteY4" fmla="*/ 1080654 h 1080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1552" h="1080654">
                <a:moveTo>
                  <a:pt x="0" y="0"/>
                </a:moveTo>
                <a:cubicBezTo>
                  <a:pt x="145472" y="128154"/>
                  <a:pt x="290945" y="256308"/>
                  <a:pt x="318654" y="429490"/>
                </a:cubicBezTo>
                <a:cubicBezTo>
                  <a:pt x="346363" y="602672"/>
                  <a:pt x="166254" y="1039090"/>
                  <a:pt x="166254" y="1039090"/>
                </a:cubicBezTo>
                <a:lnTo>
                  <a:pt x="166254" y="1039090"/>
                </a:lnTo>
                <a:lnTo>
                  <a:pt x="166254" y="1080654"/>
                </a:ln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TextBox 57"/>
          <p:cNvSpPr txBox="1"/>
          <p:nvPr/>
        </p:nvSpPr>
        <p:spPr>
          <a:xfrm>
            <a:off x="2843808" y="1630541"/>
            <a:ext cx="8640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000" i="1" dirty="0" smtClean="0">
                <a:solidFill>
                  <a:srgbClr val="FF0000"/>
                </a:solidFill>
              </a:rPr>
              <a:t>φ</a:t>
            </a:r>
            <a:endParaRPr lang="ru-RU" sz="4000" i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43482" y="4221088"/>
                <a:ext cx="8663314" cy="7136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3600" i="1" smtClean="0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ru-RU" sz="360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3600" b="0" i="1" smtClean="0">
                                <a:latin typeface="Cambria Math"/>
                              </a:rPr>
                              <m:t>𝑈</m:t>
                            </m:r>
                          </m:e>
                        </m:acc>
                      </m:e>
                      <m:sub>
                        <m:r>
                          <a:rPr lang="en-US" sz="3600" b="0" i="1" smtClean="0">
                            <a:latin typeface="Cambria Math"/>
                          </a:rPr>
                          <m:t>𝑚</m:t>
                        </m:r>
                      </m:sub>
                    </m:sSub>
                    <m:r>
                      <a:rPr lang="en-US" sz="3600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ru-RU" sz="3600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ru-RU" sz="36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3600" i="1">
                                <a:latin typeface="Cambria Math"/>
                              </a:rPr>
                              <m:t>𝑈</m:t>
                            </m:r>
                          </m:e>
                        </m:acc>
                      </m:e>
                      <m:sub>
                        <m:r>
                          <a:rPr lang="en-US" sz="3600" b="0" i="1" smtClean="0">
                            <a:latin typeface="Cambria Math"/>
                          </a:rPr>
                          <m:t>𝑅</m:t>
                        </m:r>
                        <m:r>
                          <a:rPr lang="en-US" sz="3600" i="1">
                            <a:latin typeface="Cambria Math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sz="3600" dirty="0" smtClean="0"/>
                  <a:t>+</a:t>
                </a:r>
                <a:r>
                  <a:rPr lang="ru-RU" sz="36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3600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ru-RU" sz="36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3600" i="1">
                                <a:latin typeface="Cambria Math"/>
                              </a:rPr>
                              <m:t>𝑈</m:t>
                            </m:r>
                          </m:e>
                        </m:acc>
                      </m:e>
                      <m:sub>
                        <m:r>
                          <a:rPr lang="en-US" sz="3600" b="0" i="1" smtClean="0">
                            <a:latin typeface="Cambria Math"/>
                          </a:rPr>
                          <m:t>𝐶</m:t>
                        </m:r>
                        <m:r>
                          <a:rPr lang="en-US" sz="3600" i="1">
                            <a:latin typeface="Cambria Math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sz="3600" dirty="0" smtClean="0"/>
                  <a:t>+</a:t>
                </a:r>
                <a:r>
                  <a:rPr lang="ru-RU" sz="36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3600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ru-RU" sz="36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3600" i="1">
                                <a:latin typeface="Cambria Math"/>
                              </a:rPr>
                              <m:t>𝑈</m:t>
                            </m:r>
                          </m:e>
                        </m:acc>
                      </m:e>
                      <m:sub>
                        <m:r>
                          <a:rPr lang="en-US" sz="3600" b="0" i="1" smtClean="0">
                            <a:latin typeface="Cambria Math"/>
                          </a:rPr>
                          <m:t>𝐿</m:t>
                        </m:r>
                        <m:r>
                          <a:rPr lang="en-US" sz="3600" i="1">
                            <a:latin typeface="Cambria Math"/>
                          </a:rPr>
                          <m:t>𝑚</m:t>
                        </m:r>
                      </m:sub>
                    </m:sSub>
                  </m:oMath>
                </a14:m>
                <a:endParaRPr lang="ru-RU" sz="36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482" y="4221088"/>
                <a:ext cx="8663314" cy="713657"/>
              </a:xfrm>
              <a:prstGeom prst="rect">
                <a:avLst/>
              </a:prstGeom>
              <a:blipFill rotWithShape="1">
                <a:blip r:embed="rId8"/>
                <a:stretch>
                  <a:fillRect t="-3390" b="-3050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43482" y="5337689"/>
                <a:ext cx="6372734" cy="12196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36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/>
                          </a:rPr>
                          <m:t>𝑈</m:t>
                        </m:r>
                      </m:e>
                      <m:sub>
                        <m:r>
                          <a:rPr lang="en-US" sz="3600" b="0" i="1" smtClean="0">
                            <a:latin typeface="Cambria Math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sz="3600" dirty="0" smtClean="0"/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600" i="1" dirty="0" smtClean="0">
                            <a:latin typeface="Cambria Math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3600" i="1" dirty="0" smtClean="0">
                                <a:latin typeface="Cambria Math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sz="3600" i="1" dirty="0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3600" b="0" i="1" dirty="0" smtClean="0">
                                    <a:latin typeface="Cambria Math"/>
                                  </a:rPr>
                                  <m:t>𝑈</m:t>
                                </m:r>
                              </m:e>
                              <m:sub>
                                <m:r>
                                  <a:rPr lang="en-US" sz="3600" b="0" i="1" dirty="0" smtClean="0">
                                    <a:latin typeface="Cambria Math"/>
                                  </a:rPr>
                                  <m:t>𝑅𝑚</m:t>
                                </m:r>
                              </m:sub>
                            </m:sSub>
                          </m:e>
                          <m:sup>
                            <m:r>
                              <a:rPr lang="en-US" sz="3600" b="0" i="1" dirty="0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3600" b="0" i="1" dirty="0" smtClean="0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sz="3600" b="0" i="1" dirty="0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600" i="1" dirty="0">
                                <a:latin typeface="Cambria Math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sz="3600" i="1" dirty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3600" i="1" dirty="0">
                                    <a:latin typeface="Cambria Math"/>
                                  </a:rPr>
                                  <m:t>𝑈</m:t>
                                </m:r>
                              </m:e>
                              <m:sub>
                                <m:r>
                                  <a:rPr lang="en-US" sz="3600" i="1" dirty="0">
                                    <a:latin typeface="Cambria Math"/>
                                  </a:rPr>
                                  <m:t>𝐿𝑚</m:t>
                                </m:r>
                              </m:sub>
                            </m:sSub>
                            <m:r>
                              <a:rPr lang="en-US" sz="3600" i="1" dirty="0"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3600" i="1" dirty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3600" i="1" dirty="0">
                                    <a:latin typeface="Cambria Math"/>
                                  </a:rPr>
                                  <m:t>𝑈</m:t>
                                </m:r>
                              </m:e>
                              <m:sub>
                                <m:r>
                                  <a:rPr lang="en-US" sz="3600" i="1" dirty="0">
                                    <a:latin typeface="Cambria Math"/>
                                  </a:rPr>
                                  <m:t>𝐶𝑚</m:t>
                                </m:r>
                              </m:sub>
                            </m:sSub>
                            <m:r>
                              <a:rPr lang="en-US" sz="3600" i="1" dirty="0">
                                <a:latin typeface="Cambria Math"/>
                              </a:rPr>
                              <m:t>)</m:t>
                            </m:r>
                          </m:e>
                          <m:sup>
                            <m:r>
                              <a:rPr lang="en-US" sz="3600" b="0" i="1" dirty="0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ru-RU" sz="36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482" y="5337689"/>
                <a:ext cx="6372734" cy="1219693"/>
              </a:xfrm>
              <a:prstGeom prst="rect">
                <a:avLst/>
              </a:prstGeom>
              <a:blipFill rotWithShape="1">
                <a:blip r:embed="rId9"/>
                <a:stretch>
                  <a:fillRect b="-15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69908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11" grpId="0"/>
      <p:bldP spid="14" grpId="0"/>
      <p:bldP spid="19" grpId="0"/>
      <p:bldP spid="24" grpId="0"/>
      <p:bldP spid="30" grpId="0"/>
      <p:bldP spid="45" grpId="0"/>
      <p:bldP spid="57" grpId="0" animBg="1"/>
      <p:bldP spid="58" grpId="0"/>
      <p:bldP spid="5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562074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Вынужденные электромагнитные колебания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494353"/>
            <a:ext cx="3284303" cy="2749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96702" y="761673"/>
            <a:ext cx="915581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Если 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частота ω</a:t>
            </a:r>
            <a:r>
              <a:rPr lang="ru-RU" sz="2400" baseline="-25000" dirty="0">
                <a:solidFill>
                  <a:schemeClr val="accent3">
                    <a:lumMod val="50000"/>
                  </a:schemeClr>
                </a:solidFill>
              </a:rPr>
              <a:t>0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 свободных колебаний определяется параметрами электрической цепи, то </a:t>
            </a:r>
            <a:r>
              <a:rPr lang="ru-RU" sz="2400" b="1" i="1" dirty="0">
                <a:solidFill>
                  <a:schemeClr val="accent3">
                    <a:lumMod val="50000"/>
                  </a:schemeClr>
                </a:solidFill>
              </a:rPr>
              <a:t>установившиеся вынужденные колебания всегда происходят на частоте ω внешнего источника</a:t>
            </a:r>
            <a:r>
              <a:rPr lang="ru-RU" sz="2400" i="1" dirty="0">
                <a:solidFill>
                  <a:schemeClr val="accent3">
                    <a:lumMod val="50000"/>
                  </a:schemeClr>
                </a:solidFill>
              </a:rPr>
              <a:t>.</a:t>
            </a:r>
            <a:r>
              <a:rPr lang="ru-RU" sz="2400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</a:p>
          <a:p>
            <a:endParaRPr lang="ru-RU" sz="3600" i="1" dirty="0" smtClean="0">
              <a:latin typeface="Georgia" pitchFamily="18" charset="0"/>
              <a:cs typeface="Times New Roman" pitchFamily="18" charset="0"/>
            </a:endParaRPr>
          </a:p>
          <a:p>
            <a:r>
              <a:rPr lang="en-US" sz="3600" i="1" dirty="0" smtClean="0">
                <a:latin typeface="Georgia" pitchFamily="18" charset="0"/>
                <a:cs typeface="Times New Roman" pitchFamily="18" charset="0"/>
              </a:rPr>
              <a:t>ε</a:t>
            </a:r>
            <a:r>
              <a:rPr lang="ru-RU" sz="3600" i="1" dirty="0" smtClean="0">
                <a:latin typeface="Georgia" pitchFamily="18" charset="0"/>
                <a:cs typeface="Times New Roman" pitchFamily="18" charset="0"/>
              </a:rPr>
              <a:t> </a:t>
            </a:r>
            <a:r>
              <a:rPr lang="ru-RU" sz="3600" i="1" dirty="0">
                <a:latin typeface="Georgia" pitchFamily="18" charset="0"/>
                <a:cs typeface="Times New Roman" pitchFamily="18" charset="0"/>
              </a:rPr>
              <a:t>= </a:t>
            </a:r>
            <a:r>
              <a:rPr lang="en-US" sz="3600" i="1" dirty="0">
                <a:latin typeface="Georgia" pitchFamily="18" charset="0"/>
                <a:cs typeface="Times New Roman" pitchFamily="18" charset="0"/>
              </a:rPr>
              <a:t>ε</a:t>
            </a:r>
            <a:r>
              <a:rPr lang="en-US" sz="3600" i="1" baseline="-25000" dirty="0">
                <a:latin typeface="Georgia" pitchFamily="18" charset="0"/>
                <a:cs typeface="Times New Roman" pitchFamily="18" charset="0"/>
              </a:rPr>
              <a:t> </a:t>
            </a:r>
            <a:r>
              <a:rPr lang="ru-RU" sz="3600" i="1" baseline="-25000" dirty="0">
                <a:latin typeface="Georgia" pitchFamily="18" charset="0"/>
                <a:cs typeface="Times New Roman" pitchFamily="18" charset="0"/>
              </a:rPr>
              <a:t>т</a:t>
            </a:r>
            <a:r>
              <a:rPr lang="ru-RU" sz="3600" i="1" dirty="0">
                <a:latin typeface="Georgia" pitchFamily="18" charset="0"/>
                <a:cs typeface="Times New Roman" pitchFamily="18" charset="0"/>
              </a:rPr>
              <a:t> </a:t>
            </a:r>
            <a:r>
              <a:rPr lang="en-US" sz="3600" i="1" dirty="0">
                <a:latin typeface="Georgia" pitchFamily="18" charset="0"/>
                <a:cs typeface="Times New Roman" pitchFamily="18" charset="0"/>
              </a:rPr>
              <a:t>sin </a:t>
            </a:r>
            <a:r>
              <a:rPr lang="el-GR" sz="3600" i="1" dirty="0">
                <a:latin typeface="Georgia" pitchFamily="18" charset="0"/>
                <a:cs typeface="Times New Roman" pitchFamily="18" charset="0"/>
              </a:rPr>
              <a:t>ω </a:t>
            </a:r>
            <a:r>
              <a:rPr lang="en-US" sz="3600" i="1" dirty="0" smtClean="0">
                <a:latin typeface="Georgia" pitchFamily="18" charset="0"/>
                <a:cs typeface="Times New Roman" pitchFamily="18" charset="0"/>
              </a:rPr>
              <a:t>t</a:t>
            </a:r>
            <a:endParaRPr lang="ru-RU" sz="3600" i="1" dirty="0" smtClean="0">
              <a:latin typeface="Georgia" pitchFamily="18" charset="0"/>
              <a:cs typeface="Times New Roman" pitchFamily="18" charset="0"/>
            </a:endParaRPr>
          </a:p>
          <a:p>
            <a:r>
              <a:rPr lang="en-US" sz="3600" i="1" dirty="0">
                <a:latin typeface="Georgia" pitchFamily="18" charset="0"/>
                <a:cs typeface="Times New Roman" pitchFamily="18" charset="0"/>
              </a:rPr>
              <a:t>ε</a:t>
            </a:r>
            <a:r>
              <a:rPr lang="ru-RU" sz="3600" i="1" dirty="0">
                <a:latin typeface="Georgia" pitchFamily="18" charset="0"/>
                <a:cs typeface="Times New Roman" pitchFamily="18" charset="0"/>
              </a:rPr>
              <a:t> = </a:t>
            </a:r>
            <a:r>
              <a:rPr lang="en-US" sz="3600" i="1" dirty="0">
                <a:latin typeface="Georgia" pitchFamily="18" charset="0"/>
                <a:cs typeface="Times New Roman" pitchFamily="18" charset="0"/>
              </a:rPr>
              <a:t>ε</a:t>
            </a:r>
            <a:r>
              <a:rPr lang="en-US" sz="3600" i="1" baseline="-25000" dirty="0">
                <a:latin typeface="Georgia" pitchFamily="18" charset="0"/>
                <a:cs typeface="Times New Roman" pitchFamily="18" charset="0"/>
              </a:rPr>
              <a:t> </a:t>
            </a:r>
            <a:r>
              <a:rPr lang="ru-RU" sz="3600" i="1" baseline="-25000" dirty="0">
                <a:latin typeface="Georgia" pitchFamily="18" charset="0"/>
                <a:cs typeface="Times New Roman" pitchFamily="18" charset="0"/>
              </a:rPr>
              <a:t>т</a:t>
            </a:r>
            <a:r>
              <a:rPr lang="ru-RU" sz="3600" i="1" dirty="0">
                <a:latin typeface="Georgia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latin typeface="Georgia" pitchFamily="18" charset="0"/>
                <a:cs typeface="Times New Roman" pitchFamily="18" charset="0"/>
              </a:rPr>
              <a:t>cos</a:t>
            </a:r>
            <a:r>
              <a:rPr lang="en-US" sz="3600" i="1" dirty="0" smtClean="0">
                <a:latin typeface="Georgia" pitchFamily="18" charset="0"/>
                <a:cs typeface="Times New Roman" pitchFamily="18" charset="0"/>
              </a:rPr>
              <a:t> </a:t>
            </a:r>
            <a:r>
              <a:rPr lang="el-GR" sz="3600" i="1" dirty="0">
                <a:latin typeface="Georgia" pitchFamily="18" charset="0"/>
                <a:cs typeface="Times New Roman" pitchFamily="18" charset="0"/>
              </a:rPr>
              <a:t>ω </a:t>
            </a:r>
            <a:r>
              <a:rPr lang="en-US" sz="3600" i="1" dirty="0" smtClean="0">
                <a:latin typeface="Georgia" pitchFamily="18" charset="0"/>
                <a:cs typeface="Times New Roman" pitchFamily="18" charset="0"/>
              </a:rPr>
              <a:t>t</a:t>
            </a:r>
            <a:endParaRPr lang="ru-RU" sz="3600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6870" y="4087817"/>
            <a:ext cx="505136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Электрические цепи, в которых происходят установившиеся вынужденные колебания под действием периодического источника тока, называются </a:t>
            </a:r>
            <a:r>
              <a:rPr lang="ru-RU" sz="2400" b="1" i="1" dirty="0">
                <a:solidFill>
                  <a:schemeClr val="accent3">
                    <a:lumMod val="50000"/>
                  </a:schemeClr>
                </a:solidFill>
              </a:rPr>
              <a:t>цепями переменного тока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39234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179512" y="404664"/>
                <a:ext cx="8964488" cy="6264696"/>
              </a:xfrm>
            </p:spPr>
            <p:txBody>
              <a:bodyPr>
                <a:normAutofit fontScale="70000" lnSpcReduction="20000"/>
              </a:bodyPr>
              <a:lstStyle/>
              <a:p>
                <a:pPr marL="0" indent="0">
                  <a:buNone/>
                </a:pPr>
                <a:r>
                  <a:rPr lang="en-US" sz="4100" i="1" dirty="0" smtClean="0">
                    <a:latin typeface="Georgia" pitchFamily="18" charset="0"/>
                  </a:rPr>
                  <a:t>U</a:t>
                </a:r>
                <a:r>
                  <a:rPr lang="en-US" sz="4100" i="1" baseline="-25000" dirty="0">
                    <a:latin typeface="Georgia" pitchFamily="18" charset="0"/>
                  </a:rPr>
                  <a:t>m</a:t>
                </a:r>
                <a:r>
                  <a:rPr lang="en-US" sz="4100" i="1" dirty="0">
                    <a:latin typeface="Georgia" pitchFamily="18" charset="0"/>
                  </a:rPr>
                  <a:t>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100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ru-RU" sz="4100" i="1" dirty="0">
                            <a:latin typeface="Georgia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sz="4100" i="1" dirty="0">
                            <a:latin typeface="Georgia" pitchFamily="18" charset="0"/>
                          </a:rPr>
                          <m:t>I</m:t>
                        </m:r>
                        <m:r>
                          <m:rPr>
                            <m:nor/>
                          </m:rPr>
                          <a:rPr lang="en-US" sz="4100" i="1" baseline="-25000" dirty="0">
                            <a:latin typeface="Georgia" pitchFamily="18" charset="0"/>
                          </a:rPr>
                          <m:t>m</m:t>
                        </m:r>
                        <m:r>
                          <m:rPr>
                            <m:nor/>
                          </m:rPr>
                          <a:rPr lang="en-US" sz="4100" i="1" dirty="0">
                            <a:latin typeface="Georgia" pitchFamily="18" charset="0"/>
                          </a:rPr>
                          <m:t>R</m:t>
                        </m:r>
                        <m:r>
                          <m:rPr>
                            <m:nor/>
                          </m:rPr>
                          <a:rPr lang="ru-RU" sz="4100" i="1" dirty="0">
                            <a:latin typeface="Georgia" pitchFamily="18" charset="0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en-US" sz="4100" i="1" baseline="30000" dirty="0">
                            <a:latin typeface="Georgia" pitchFamily="18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 sz="4100" i="1" dirty="0">
                            <a:latin typeface="Georgia" pitchFamily="18" charset="0"/>
                          </a:rPr>
                          <m:t>+(</m:t>
                        </m:r>
                        <m:r>
                          <m:rPr>
                            <m:nor/>
                          </m:rPr>
                          <a:rPr lang="en-US" sz="4100" i="1" dirty="0">
                            <a:latin typeface="Georgia" pitchFamily="18" charset="0"/>
                          </a:rPr>
                          <m:t>ImXL</m:t>
                        </m:r>
                        <m:r>
                          <m:rPr>
                            <m:nor/>
                          </m:rPr>
                          <a:rPr lang="en-US" sz="4100" dirty="0">
                            <a:latin typeface="Georgia" pitchFamily="18" charset="0"/>
                          </a:rPr>
                          <m:t>–</m:t>
                        </m:r>
                        <m:r>
                          <m:rPr>
                            <m:nor/>
                          </m:rPr>
                          <a:rPr lang="en-US" sz="4100" i="1" dirty="0">
                            <a:latin typeface="Georgia" pitchFamily="18" charset="0"/>
                          </a:rPr>
                          <m:t>I</m:t>
                        </m:r>
                        <m:r>
                          <m:rPr>
                            <m:nor/>
                          </m:rPr>
                          <a:rPr lang="en-US" sz="4100" i="1" baseline="-25000" dirty="0">
                            <a:latin typeface="Georgia" pitchFamily="18" charset="0"/>
                          </a:rPr>
                          <m:t>m</m:t>
                        </m:r>
                        <m:r>
                          <m:rPr>
                            <m:nor/>
                          </m:rPr>
                          <a:rPr lang="en-US" sz="4100" i="1" dirty="0">
                            <a:latin typeface="Georgia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ru-RU" sz="4100" i="1" baseline="-25000" dirty="0">
                            <a:latin typeface="Georgia" pitchFamily="18" charset="0"/>
                          </a:rPr>
                          <m:t>С</m:t>
                        </m:r>
                        <m:r>
                          <m:rPr>
                            <m:nor/>
                          </m:rPr>
                          <a:rPr lang="en-US" sz="4100" i="1" dirty="0">
                            <a:latin typeface="Georgia" pitchFamily="18" charset="0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en-US" sz="4100" i="1" baseline="30000" dirty="0">
                            <a:latin typeface="Georgia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sz="4100" dirty="0" smtClean="0">
                    <a:latin typeface="Georgia" pitchFamily="18" charset="0"/>
                  </a:rPr>
                  <a:t> =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100" i="1" dirty="0">
                        <a:latin typeface="Georgia" pitchFamily="18" charset="0"/>
                      </a:rPr>
                      <m:t>I</m:t>
                    </m:r>
                    <m:r>
                      <m:rPr>
                        <m:nor/>
                      </m:rPr>
                      <a:rPr lang="en-US" sz="4100" i="1" baseline="-25000" dirty="0">
                        <a:latin typeface="Georgia" pitchFamily="18" charset="0"/>
                      </a:rPr>
                      <m:t>m</m:t>
                    </m:r>
                  </m:oMath>
                </a14:m>
                <a:r>
                  <a:rPr lang="en-US" sz="4100" dirty="0" smtClean="0">
                    <a:latin typeface="Georgia" pitchFamily="18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100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sz="4100" i="1" dirty="0">
                            <a:latin typeface="Georgia" pitchFamily="18" charset="0"/>
                          </a:rPr>
                          <m:t>R</m:t>
                        </m:r>
                        <m:r>
                          <m:rPr>
                            <m:nor/>
                          </m:rPr>
                          <a:rPr lang="en-US" sz="4100" i="1" baseline="30000" dirty="0">
                            <a:latin typeface="Georgia" pitchFamily="18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 sz="4100" i="1" dirty="0">
                            <a:latin typeface="Georgia" pitchFamily="18" charset="0"/>
                          </a:rPr>
                          <m:t>+(</m:t>
                        </m:r>
                        <m:r>
                          <m:rPr>
                            <m:nor/>
                          </m:rPr>
                          <a:rPr lang="en-US" sz="4100" i="1" dirty="0">
                            <a:latin typeface="Georgia" pitchFamily="18" charset="0"/>
                          </a:rPr>
                          <m:t>XL</m:t>
                        </m:r>
                        <m:r>
                          <m:rPr>
                            <m:nor/>
                          </m:rPr>
                          <a:rPr lang="en-US" sz="4100" dirty="0">
                            <a:latin typeface="Georgia" pitchFamily="18" charset="0"/>
                          </a:rPr>
                          <m:t>–</m:t>
                        </m:r>
                        <m:r>
                          <m:rPr>
                            <m:nor/>
                          </m:rPr>
                          <a:rPr lang="en-US" sz="4100" i="1" dirty="0">
                            <a:latin typeface="Georgia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ru-RU" sz="4100" i="1" baseline="-25000" dirty="0">
                            <a:latin typeface="Georgia" pitchFamily="18" charset="0"/>
                          </a:rPr>
                          <m:t>С</m:t>
                        </m:r>
                        <m:r>
                          <m:rPr>
                            <m:nor/>
                          </m:rPr>
                          <a:rPr lang="en-US" sz="4100" i="1" dirty="0">
                            <a:latin typeface="Georgia" pitchFamily="18" charset="0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en-US" sz="4100" i="1" baseline="30000" dirty="0">
                            <a:latin typeface="Georgia" pitchFamily="18" charset="0"/>
                          </a:rPr>
                          <m:t>2</m:t>
                        </m:r>
                      </m:e>
                    </m:rad>
                  </m:oMath>
                </a14:m>
                <a:endParaRPr lang="ru-RU" sz="4100" dirty="0">
                  <a:latin typeface="Georgia" pitchFamily="18" charset="0"/>
                </a:endParaRPr>
              </a:p>
              <a:p>
                <a:pPr marL="0" indent="0">
                  <a:buNone/>
                </a:pPr>
                <a:endParaRPr lang="en-US" sz="4100" i="1" dirty="0" smtClean="0">
                  <a:latin typeface="Georgia" pitchFamily="18" charset="0"/>
                </a:endParaRPr>
              </a:p>
              <a:p>
                <a:pPr marL="0" indent="0">
                  <a:buNone/>
                </a:pPr>
                <a:r>
                  <a:rPr lang="en-US" sz="4100" i="1" dirty="0">
                    <a:latin typeface="Georgia" pitchFamily="18" charset="0"/>
                  </a:rPr>
                  <a:t>U</a:t>
                </a:r>
                <a:r>
                  <a:rPr lang="en-US" sz="4100" i="1" baseline="-25000" dirty="0">
                    <a:latin typeface="Georgia" pitchFamily="18" charset="0"/>
                  </a:rPr>
                  <a:t>m</a:t>
                </a:r>
                <a:r>
                  <a:rPr lang="en-US" sz="4100" dirty="0" smtClean="0">
                    <a:latin typeface="Georgia" pitchFamily="18" charset="0"/>
                  </a:rPr>
                  <a:t>=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100" i="1" dirty="0">
                        <a:latin typeface="Georgia" pitchFamily="18" charset="0"/>
                      </a:rPr>
                      <m:t>I</m:t>
                    </m:r>
                    <m:r>
                      <m:rPr>
                        <m:nor/>
                      </m:rPr>
                      <a:rPr lang="en-US" sz="4100" i="1" baseline="-25000" dirty="0">
                        <a:latin typeface="Georgia" pitchFamily="18" charset="0"/>
                      </a:rPr>
                      <m:t>m</m:t>
                    </m:r>
                  </m:oMath>
                </a14:m>
                <a:r>
                  <a:rPr lang="en-US" sz="4100" dirty="0">
                    <a:latin typeface="Georgia" pitchFamily="18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100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sz="4100" i="1" dirty="0">
                            <a:latin typeface="Georgia" pitchFamily="18" charset="0"/>
                          </a:rPr>
                          <m:t>R</m:t>
                        </m:r>
                        <m:r>
                          <m:rPr>
                            <m:nor/>
                          </m:rPr>
                          <a:rPr lang="en-US" sz="4100" i="1" baseline="30000" dirty="0">
                            <a:latin typeface="Georgia" pitchFamily="18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 sz="4100" i="1" dirty="0">
                            <a:latin typeface="Georgia" pitchFamily="18" charset="0"/>
                          </a:rPr>
                          <m:t>+(</m:t>
                        </m:r>
                        <m:r>
                          <m:rPr>
                            <m:nor/>
                          </m:rPr>
                          <a:rPr lang="en-US" sz="4100" i="1" dirty="0">
                            <a:latin typeface="Georgia" pitchFamily="18" charset="0"/>
                          </a:rPr>
                          <m:t>Lw</m:t>
                        </m:r>
                        <m:r>
                          <m:rPr>
                            <m:nor/>
                          </m:rPr>
                          <a:rPr lang="en-US" sz="4100" dirty="0">
                            <a:latin typeface="Georgia" pitchFamily="18" charset="0"/>
                          </a:rPr>
                          <m:t>–</m:t>
                        </m:r>
                        <m:f>
                          <m:fPr>
                            <m:ctrlPr>
                              <a:rPr lang="en-US" sz="41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4100" b="0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100" i="1" dirty="0">
                                <a:latin typeface="Georgia" pitchFamily="18" charset="0"/>
                              </a:rPr>
                              <m:t>Cw</m:t>
                            </m:r>
                          </m:den>
                        </m:f>
                        <m:r>
                          <m:rPr>
                            <m:nor/>
                          </m:rPr>
                          <a:rPr lang="en-US" sz="4100" i="1" dirty="0">
                            <a:latin typeface="Georgia" pitchFamily="18" charset="0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en-US" sz="4100" i="1" baseline="30000" dirty="0">
                            <a:latin typeface="Georgia" pitchFamily="18" charset="0"/>
                          </a:rPr>
                          <m:t>2</m:t>
                        </m:r>
                      </m:e>
                    </m:rad>
                  </m:oMath>
                </a14:m>
                <a:endParaRPr lang="ru-RU" sz="4100" dirty="0">
                  <a:latin typeface="Georgia" pitchFamily="18" charset="0"/>
                </a:endParaRPr>
              </a:p>
              <a:p>
                <a:pPr marL="0" indent="0">
                  <a:buNone/>
                </a:pPr>
                <a:endParaRPr lang="en-US" sz="4100" i="1" dirty="0" smtClean="0">
                  <a:latin typeface="Georgia" pitchFamily="18" charset="0"/>
                </a:endParaRPr>
              </a:p>
              <a:p>
                <a:pPr marL="0" indent="0">
                  <a:buNone/>
                </a:pPr>
                <a:r>
                  <a:rPr lang="en-US" sz="4100" i="1" dirty="0" err="1" smtClean="0">
                    <a:latin typeface="Georgia" pitchFamily="18" charset="0"/>
                  </a:rPr>
                  <a:t>I</a:t>
                </a:r>
                <a:r>
                  <a:rPr lang="en-US" sz="4100" i="1" baseline="-25000" dirty="0" err="1" smtClean="0">
                    <a:latin typeface="Georgia" pitchFamily="18" charset="0"/>
                  </a:rPr>
                  <a:t>m</a:t>
                </a:r>
                <a:r>
                  <a:rPr lang="en-US" sz="4100" i="1" dirty="0" smtClean="0">
                    <a:latin typeface="Georgia" pitchFamily="18" charset="0"/>
                  </a:rPr>
                  <a:t> </a:t>
                </a:r>
                <a:r>
                  <a:rPr lang="ru-RU" sz="4100" i="1" dirty="0">
                    <a:latin typeface="Georgia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100" i="1" smtClean="0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4100" i="1" dirty="0">
                            <a:latin typeface="Georgia" pitchFamily="18" charset="0"/>
                            <a:cs typeface="Times New Roman" pitchFamily="18" charset="0"/>
                          </a:rPr>
                          <m:t>U</m:t>
                        </m:r>
                        <m:r>
                          <m:rPr>
                            <m:nor/>
                          </m:rPr>
                          <a:rPr lang="en-US" sz="4100" i="1" baseline="-25000" dirty="0">
                            <a:latin typeface="Georgia" pitchFamily="18" charset="0"/>
                            <a:cs typeface="Times New Roman" pitchFamily="18" charset="0"/>
                          </a:rPr>
                          <m:t>m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41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m:rPr>
                                <m:nor/>
                              </m:rPr>
                              <a:rPr lang="en-US" sz="4100" i="1" dirty="0">
                                <a:latin typeface="Georgia" pitchFamily="18" charset="0"/>
                              </a:rPr>
                              <m:t>R</m:t>
                            </m:r>
                            <m:r>
                              <m:rPr>
                                <m:nor/>
                              </m:rPr>
                              <a:rPr lang="en-US" sz="4100" i="1" baseline="30000" dirty="0">
                                <a:latin typeface="Georgia" pitchFamily="18" charset="0"/>
                              </a:rPr>
                              <m:t>2</m:t>
                            </m:r>
                            <m:r>
                              <m:rPr>
                                <m:nor/>
                              </m:rPr>
                              <a:rPr lang="en-US" sz="4100" i="1" dirty="0">
                                <a:latin typeface="Georgia" pitchFamily="18" charset="0"/>
                              </a:rPr>
                              <m:t>+(</m:t>
                            </m:r>
                            <m:r>
                              <m:rPr>
                                <m:nor/>
                              </m:rPr>
                              <a:rPr lang="en-US" sz="4100" i="1" dirty="0">
                                <a:latin typeface="Georgia" pitchFamily="18" charset="0"/>
                              </a:rPr>
                              <m:t>Lw</m:t>
                            </m:r>
                            <m:r>
                              <m:rPr>
                                <m:nor/>
                              </m:rPr>
                              <a:rPr lang="en-US" sz="4100" dirty="0">
                                <a:latin typeface="Georgia" pitchFamily="18" charset="0"/>
                              </a:rPr>
                              <m:t>–</m:t>
                            </m:r>
                            <m:f>
                              <m:fPr>
                                <m:ctrlPr>
                                  <a:rPr lang="en-US" sz="41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4100" b="0" i="1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m:rPr>
                                    <m:nor/>
                                  </m:rPr>
                                  <a:rPr lang="en-US" sz="4100" i="1" dirty="0">
                                    <a:latin typeface="Georgia" pitchFamily="18" charset="0"/>
                                  </a:rPr>
                                  <m:t>Cw</m:t>
                                </m:r>
                              </m:den>
                            </m:f>
                            <m:r>
                              <m:rPr>
                                <m:nor/>
                              </m:rPr>
                              <a:rPr lang="en-US" sz="4100" i="1" dirty="0">
                                <a:latin typeface="Georgia" pitchFamily="18" charset="0"/>
                              </a:rPr>
                              <m:t>)</m:t>
                            </m:r>
                            <m:r>
                              <m:rPr>
                                <m:nor/>
                              </m:rPr>
                              <a:rPr lang="en-US" sz="4100" i="1" baseline="30000" dirty="0">
                                <a:latin typeface="Georgia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</m:oMath>
                </a14:m>
                <a:r>
                  <a:rPr lang="ru-RU" sz="4100" i="1" dirty="0" smtClean="0">
                    <a:latin typeface="Georgia" pitchFamily="18" charset="0"/>
                  </a:rPr>
                  <a:t> </a:t>
                </a:r>
                <a:endParaRPr lang="ru-RU" sz="4100" dirty="0">
                  <a:latin typeface="Georgia" pitchFamily="18" charset="0"/>
                </a:endParaRPr>
              </a:p>
              <a:p>
                <a:pPr marL="0" indent="0">
                  <a:buNone/>
                </a:pPr>
                <a:endParaRPr lang="en-US" i="1" dirty="0" smtClean="0">
                  <a:latin typeface="Georgia" pitchFamily="18" charset="0"/>
                </a:endParaRPr>
              </a:p>
              <a:p>
                <a:pPr marL="0" indent="0">
                  <a:buNone/>
                </a:pPr>
                <a:r>
                  <a:rPr lang="en-US" sz="4100" i="1" dirty="0" smtClean="0">
                    <a:latin typeface="Georgia" pitchFamily="18" charset="0"/>
                  </a:rPr>
                  <a:t>Z </a:t>
                </a:r>
                <a:r>
                  <a:rPr lang="en-US" sz="4100" i="1" dirty="0">
                    <a:latin typeface="Georgia" pitchFamily="18" charset="0"/>
                  </a:rPr>
                  <a:t>=</a:t>
                </a:r>
                <a:r>
                  <a:rPr lang="en-US" sz="4100" dirty="0">
                    <a:latin typeface="Georgia" pitchFamily="18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100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sz="4100" i="1" dirty="0">
                            <a:latin typeface="Georgia" pitchFamily="18" charset="0"/>
                          </a:rPr>
                          <m:t>R</m:t>
                        </m:r>
                        <m:r>
                          <m:rPr>
                            <m:nor/>
                          </m:rPr>
                          <a:rPr lang="en-US" sz="4100" i="1" baseline="30000" dirty="0">
                            <a:latin typeface="Georgia" pitchFamily="18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 sz="4100" i="1" dirty="0">
                            <a:latin typeface="Georgia" pitchFamily="18" charset="0"/>
                          </a:rPr>
                          <m:t>+(</m:t>
                        </m:r>
                        <m:r>
                          <m:rPr>
                            <m:nor/>
                          </m:rPr>
                          <a:rPr lang="en-US" sz="4100" i="1" dirty="0">
                            <a:latin typeface="Georgia" pitchFamily="18" charset="0"/>
                          </a:rPr>
                          <m:t>Lw</m:t>
                        </m:r>
                        <m:r>
                          <m:rPr>
                            <m:nor/>
                          </m:rPr>
                          <a:rPr lang="en-US" sz="4100" dirty="0">
                            <a:latin typeface="Georgia" pitchFamily="18" charset="0"/>
                          </a:rPr>
                          <m:t>–</m:t>
                        </m:r>
                        <m:f>
                          <m:fPr>
                            <m:ctrlPr>
                              <a:rPr lang="en-US" sz="41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4100" b="0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100" i="1" dirty="0">
                                <a:latin typeface="Georgia" pitchFamily="18" charset="0"/>
                              </a:rPr>
                              <m:t>Cw</m:t>
                            </m:r>
                          </m:den>
                        </m:f>
                        <m:r>
                          <m:rPr>
                            <m:nor/>
                          </m:rPr>
                          <a:rPr lang="en-US" sz="4100" i="1" dirty="0">
                            <a:latin typeface="Georgia" pitchFamily="18" charset="0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en-US" sz="4100" i="1" baseline="30000" dirty="0">
                            <a:latin typeface="Georgia" pitchFamily="18" charset="0"/>
                          </a:rPr>
                          <m:t>2</m:t>
                        </m:r>
                      </m:e>
                    </m:rad>
                    <m:r>
                      <a:rPr lang="en-US" sz="4100" b="0" i="1" baseline="30000" dirty="0">
                        <a:latin typeface="Cambria Math"/>
                      </a:rPr>
                      <m:t> </m:t>
                    </m:r>
                  </m:oMath>
                </a14:m>
                <a:r>
                  <a:rPr lang="en-US" i="1" dirty="0" smtClean="0">
                    <a:latin typeface="Georgia" pitchFamily="18" charset="0"/>
                  </a:rPr>
                  <a:t>-</a:t>
                </a:r>
                <a:r>
                  <a:rPr lang="ru-RU" i="1" dirty="0" smtClean="0">
                    <a:latin typeface="Georgia" pitchFamily="18" charset="0"/>
                  </a:rPr>
                  <a:t>полно</a:t>
                </a:r>
                <a:r>
                  <a:rPr lang="ru-RU" i="1" dirty="0">
                    <a:latin typeface="Georgia" pitchFamily="18" charset="0"/>
                  </a:rPr>
                  <a:t>е</a:t>
                </a:r>
                <a:r>
                  <a:rPr lang="ru-RU" i="1" dirty="0" smtClean="0">
                    <a:latin typeface="Georgia" pitchFamily="18" charset="0"/>
                  </a:rPr>
                  <a:t> сопротивление </a:t>
                </a:r>
                <a:r>
                  <a:rPr lang="ru-RU" dirty="0">
                    <a:latin typeface="Georgia" pitchFamily="18" charset="0"/>
                  </a:rPr>
                  <a:t>цепи перемен­ного тока</a:t>
                </a:r>
              </a:p>
              <a:p>
                <a:pPr marL="0" indent="0">
                  <a:buNone/>
                </a:pPr>
                <a:r>
                  <a:rPr lang="en-US" sz="4600" i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Georgia" pitchFamily="18" charset="0"/>
                  </a:rPr>
                  <a:t>I</a:t>
                </a:r>
                <a:r>
                  <a:rPr lang="en-US" sz="4600" i="1" baseline="-25000" dirty="0" err="1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Georgia" pitchFamily="18" charset="0"/>
                  </a:rPr>
                  <a:t>m</a:t>
                </a:r>
                <a:r>
                  <a:rPr lang="en-US" sz="4600" i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Georgia" pitchFamily="18" charset="0"/>
                  </a:rPr>
                  <a:t> </a:t>
                </a:r>
                <a:r>
                  <a:rPr lang="ru-RU" sz="4600" i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Georgia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600" i="1" smtClean="0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4600" i="1" dirty="0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Georgia" pitchFamily="18" charset="0"/>
                          </a:rPr>
                          <m:t>U</m:t>
                        </m:r>
                        <m:r>
                          <m:rPr>
                            <m:nor/>
                          </m:rPr>
                          <a:rPr lang="en-US" sz="4600" i="1" baseline="-25000" dirty="0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Georgia" pitchFamily="18" charset="0"/>
                          </a:rPr>
                          <m:t>m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4600" i="1" dirty="0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Georgia" pitchFamily="18" charset="0"/>
                          </a:rPr>
                          <m:t>Z</m:t>
                        </m:r>
                        <m:r>
                          <m:rPr>
                            <m:nor/>
                          </m:rPr>
                          <a:rPr lang="ru-RU" sz="4600" dirty="0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Georgia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4600" i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Georgia" pitchFamily="18" charset="0"/>
                  </a:rPr>
                  <a:t> </a:t>
                </a:r>
                <a:r>
                  <a:rPr lang="ru-RU" sz="4600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Georgia" pitchFamily="18" charset="0"/>
                  </a:rPr>
                  <a:t>- </a:t>
                </a:r>
                <a:r>
                  <a:rPr lang="ru-RU" sz="4600" i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Georgia" pitchFamily="18" charset="0"/>
                  </a:rPr>
                  <a:t>зак</a:t>
                </a:r>
                <a:r>
                  <a:rPr lang="ru-RU" sz="4600" i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он Ома </a:t>
                </a:r>
                <a:r>
                  <a:rPr lang="ru-RU" sz="4600" i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для цепи переменного</a:t>
                </a:r>
                <a:r>
                  <a:rPr lang="ru-RU" sz="4600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ru-RU" sz="4600" i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тока</a:t>
                </a:r>
                <a:r>
                  <a:rPr lang="ru-RU" sz="4600" i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.</a:t>
                </a:r>
                <a:r>
                  <a:rPr lang="en-US" sz="4600" i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 </a:t>
                </a:r>
                <a:endParaRPr lang="ru-RU" sz="46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9512" y="404664"/>
                <a:ext cx="8964488" cy="6264696"/>
              </a:xfrm>
              <a:blipFill rotWithShape="0">
                <a:blip r:embed="rId2"/>
                <a:stretch>
                  <a:fillRect l="-1768" t="-1459" r="-20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4027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0"/>
            <a:ext cx="8579296" cy="562074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Мощность в полной цепи переменного тока</a:t>
            </a:r>
            <a:endParaRPr lang="ru-RU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201929" y="3377597"/>
                <a:ext cx="8229600" cy="3219756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n-US" sz="3600" i="1" dirty="0" smtClean="0">
                    <a:latin typeface="Georgia" pitchFamily="18" charset="0"/>
                  </a:rPr>
                  <a:t>P</a:t>
                </a:r>
                <a:r>
                  <a:rPr lang="ru-RU" sz="3600" i="1" dirty="0">
                    <a:latin typeface="Georgia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600" i="1">
                                <a:latin typeface="Cambria Math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sz="3600" i="1" dirty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3600" i="1" dirty="0">
                                    <a:latin typeface="Cambria Math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en-US" sz="3600" i="1" dirty="0">
                                    <a:latin typeface="Cambria Math"/>
                                  </a:rPr>
                                  <m:t>𝑚</m:t>
                                </m:r>
                              </m:sub>
                            </m:sSub>
                          </m:e>
                          <m:sup>
                            <m:r>
                              <a:rPr lang="en-US" sz="36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3600" i="1">
                            <a:latin typeface="Cambria Math"/>
                          </a:rPr>
                          <m:t>𝑅</m:t>
                        </m:r>
                      </m:num>
                      <m:den>
                        <m:r>
                          <a:rPr lang="en-US" sz="3600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sz="3600" i="1" dirty="0" smtClean="0">
                    <a:latin typeface="Georgia" pitchFamily="18" charset="0"/>
                  </a:rPr>
                  <a:t> =</a:t>
                </a:r>
                <a:r>
                  <a:rPr lang="en-US" sz="3600" i="1" dirty="0">
                    <a:latin typeface="Georgia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600" i="1" dirty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600" i="1" dirty="0">
                                <a:latin typeface="Cambria Math"/>
                              </a:rPr>
                              <m:t>𝐼</m:t>
                            </m:r>
                          </m:e>
                          <m:sub>
                            <m:r>
                              <a:rPr lang="en-US" sz="3600" i="1" dirty="0">
                                <a:latin typeface="Cambria Math"/>
                              </a:rPr>
                              <m:t>𝑚</m:t>
                            </m:r>
                          </m:sub>
                        </m:sSub>
                        <m:sSub>
                          <m:sSubPr>
                            <m:ctrlPr>
                              <a:rPr lang="en-US" sz="3600" i="1" dirty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600" b="0" i="1" dirty="0" smtClean="0">
                                <a:latin typeface="Cambria Math"/>
                              </a:rPr>
                              <m:t>𝑈</m:t>
                            </m:r>
                          </m:e>
                          <m:sub>
                            <m:r>
                              <a:rPr lang="en-US" sz="3600" i="1" dirty="0">
                                <a:latin typeface="Cambria Math"/>
                              </a:rPr>
                              <m:t>𝑚</m:t>
                            </m:r>
                          </m:sub>
                        </m:sSub>
                        <m:r>
                          <a:rPr lang="en-US" sz="3600" i="1">
                            <a:latin typeface="Cambria Math"/>
                          </a:rPr>
                          <m:t>𝑅</m:t>
                        </m:r>
                      </m:num>
                      <m:den>
                        <m:r>
                          <a:rPr lang="en-US" sz="3600" i="1">
                            <a:latin typeface="Cambria Math"/>
                          </a:rPr>
                          <m:t>2</m:t>
                        </m:r>
                        <m:r>
                          <a:rPr lang="en-US" sz="3600" b="0" i="1" smtClean="0">
                            <a:latin typeface="Cambria Math"/>
                          </a:rPr>
                          <m:t>𝑍</m:t>
                        </m:r>
                      </m:den>
                    </m:f>
                  </m:oMath>
                </a14:m>
                <a:r>
                  <a:rPr lang="ru-RU" sz="3600" i="1" dirty="0">
                    <a:latin typeface="Georgia" pitchFamily="18" charset="0"/>
                  </a:rPr>
                  <a:t> </a:t>
                </a:r>
                <a:endParaRPr lang="ru-RU" sz="3600" i="1" dirty="0" smtClean="0">
                  <a:latin typeface="Georgia" pitchFamily="18" charset="0"/>
                </a:endParaRPr>
              </a:p>
              <a:p>
                <a:pPr marL="0" indent="0">
                  <a:buNone/>
                </a:pPr>
                <a:r>
                  <a:rPr lang="en-US" i="1" dirty="0" smtClean="0">
                    <a:latin typeface="Georgia" pitchFamily="18" charset="0"/>
                  </a:rPr>
                  <a:t>P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 dirty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/>
                              </a:rPr>
                              <m:t>𝐼</m:t>
                            </m:r>
                          </m:e>
                          <m:sub>
                            <m:r>
                              <a:rPr lang="en-US" i="1" dirty="0">
                                <a:latin typeface="Cambria Math"/>
                              </a:rPr>
                              <m:t>𝑚</m:t>
                            </m:r>
                          </m:sub>
                        </m:sSub>
                        <m:sSub>
                          <m:sSubPr>
                            <m:ctrlPr>
                              <a:rPr lang="en-US" i="1" dirty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/>
                              </a:rPr>
                              <m:t>𝑈</m:t>
                            </m:r>
                          </m:e>
                          <m:sub>
                            <m:r>
                              <a:rPr lang="en-US" i="1" dirty="0">
                                <a:latin typeface="Cambria Math"/>
                              </a:rPr>
                              <m:t>𝑚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i="1" dirty="0">
                            <a:latin typeface="Georgia" pitchFamily="18" charset="0"/>
                            <a:cs typeface="Times New Roman" pitchFamily="18" charset="0"/>
                          </a:rPr>
                          <m:t>cos</m:t>
                        </m:r>
                        <m:r>
                          <m:rPr>
                            <m:nor/>
                          </m:rPr>
                          <a:rPr lang="el-GR" i="1" dirty="0">
                            <a:latin typeface="Georgia" pitchFamily="18" charset="0"/>
                            <a:cs typeface="Times New Roman" pitchFamily="18" charset="0"/>
                          </a:rPr>
                          <m:t>φ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en-US" i="1" dirty="0" smtClean="0">
                  <a:latin typeface="Georgia" pitchFamily="18" charset="0"/>
                </a:endParaRPr>
              </a:p>
              <a:p>
                <a:pPr marL="0" indent="0">
                  <a:buNone/>
                </a:pPr>
                <a:r>
                  <a:rPr lang="en-US" i="1" dirty="0" smtClean="0">
                    <a:solidFill>
                      <a:srgbClr val="FF0000"/>
                    </a:solidFill>
                    <a:latin typeface="Georgia" pitchFamily="18" charset="0"/>
                    <a:cs typeface="Times New Roman" pitchFamily="18" charset="0"/>
                  </a:rPr>
                  <a:t>P = I U </a:t>
                </a:r>
                <a:r>
                  <a:rPr lang="en-US" i="1" dirty="0" err="1">
                    <a:solidFill>
                      <a:srgbClr val="FF0000"/>
                    </a:solidFill>
                    <a:latin typeface="Georgia" pitchFamily="18" charset="0"/>
                    <a:cs typeface="Times New Roman" pitchFamily="18" charset="0"/>
                  </a:rPr>
                  <a:t>cos</a:t>
                </a:r>
                <a:r>
                  <a:rPr lang="el-GR" i="1" dirty="0">
                    <a:solidFill>
                      <a:srgbClr val="FF0000"/>
                    </a:solidFill>
                    <a:latin typeface="Georgia" pitchFamily="18" charset="0"/>
                    <a:cs typeface="Times New Roman" pitchFamily="18" charset="0"/>
                  </a:rPr>
                  <a:t>φ</a:t>
                </a:r>
                <a:r>
                  <a:rPr lang="en-US" i="1" dirty="0">
                    <a:solidFill>
                      <a:srgbClr val="FF0000"/>
                    </a:solidFill>
                    <a:latin typeface="Georgia" pitchFamily="18" charset="0"/>
                    <a:cs typeface="Times New Roman" pitchFamily="18" charset="0"/>
                  </a:rPr>
                  <a:t> </a:t>
                </a:r>
                <a:endParaRPr lang="en-US" i="1" dirty="0" smtClean="0">
                  <a:solidFill>
                    <a:srgbClr val="FF0000"/>
                  </a:solidFill>
                  <a:latin typeface="Georgia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i="1" dirty="0" smtClean="0">
                    <a:latin typeface="Georgia" pitchFamily="18" charset="0"/>
                    <a:cs typeface="Times New Roman" pitchFamily="18" charset="0"/>
                  </a:rPr>
                  <a:t>I, U </a:t>
                </a:r>
                <a:r>
                  <a:rPr lang="en-US" dirty="0" smtClean="0">
                    <a:latin typeface="Georgia" pitchFamily="18" charset="0"/>
                    <a:cs typeface="Times New Roman" pitchFamily="18" charset="0"/>
                  </a:rPr>
                  <a:t>– </a:t>
                </a:r>
                <a:r>
                  <a:rPr lang="ru-RU" sz="2600" dirty="0" smtClean="0">
                    <a:latin typeface="Georgia" pitchFamily="18" charset="0"/>
                    <a:cs typeface="Times New Roman" pitchFamily="18" charset="0"/>
                  </a:rPr>
                  <a:t>действующие значения напряжения и силы тока</a:t>
                </a:r>
              </a:p>
              <a:p>
                <a:pPr marL="0" indent="0">
                  <a:buNone/>
                </a:pPr>
                <a:r>
                  <a:rPr lang="en-US" i="1" dirty="0" err="1" smtClean="0">
                    <a:latin typeface="Georgia" pitchFamily="18" charset="0"/>
                    <a:cs typeface="Times New Roman" pitchFamily="18" charset="0"/>
                  </a:rPr>
                  <a:t>cos</a:t>
                </a:r>
                <a:r>
                  <a:rPr lang="el-GR" i="1" dirty="0" smtClean="0">
                    <a:latin typeface="Georgia" pitchFamily="18" charset="0"/>
                    <a:cs typeface="Times New Roman" pitchFamily="18" charset="0"/>
                  </a:rPr>
                  <a:t>φ</a:t>
                </a:r>
                <a:r>
                  <a:rPr lang="en-US" i="1" dirty="0" smtClean="0">
                    <a:latin typeface="Georgia" pitchFamily="18" charset="0"/>
                    <a:cs typeface="Times New Roman" pitchFamily="18" charset="0"/>
                  </a:rPr>
                  <a:t> </a:t>
                </a:r>
                <a:r>
                  <a:rPr lang="en-US" dirty="0" smtClean="0">
                    <a:latin typeface="Georgia" pitchFamily="18" charset="0"/>
                    <a:cs typeface="Times New Roman" pitchFamily="18" charset="0"/>
                  </a:rPr>
                  <a:t>–</a:t>
                </a:r>
                <a:r>
                  <a:rPr lang="ru-RU" dirty="0" smtClean="0">
                    <a:latin typeface="Georgia" pitchFamily="18" charset="0"/>
                    <a:cs typeface="Times New Roman" pitchFamily="18" charset="0"/>
                  </a:rPr>
                  <a:t> </a:t>
                </a:r>
                <a:r>
                  <a:rPr lang="ru-RU" sz="2600" dirty="0" smtClean="0">
                    <a:latin typeface="Georgia" pitchFamily="18" charset="0"/>
                    <a:cs typeface="Times New Roman" pitchFamily="18" charset="0"/>
                  </a:rPr>
                  <a:t>коэффициент мощности</a:t>
                </a:r>
                <a:endParaRPr lang="ru-RU" sz="2600" b="1" dirty="0">
                  <a:solidFill>
                    <a:srgbClr val="FF0000"/>
                  </a:solidFill>
                  <a:latin typeface="Georgia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01929" y="3377597"/>
                <a:ext cx="8229600" cy="3219756"/>
              </a:xfrm>
              <a:blipFill rotWithShape="1">
                <a:blip r:embed="rId2"/>
                <a:stretch>
                  <a:fillRect l="-1926" t="-758" b="-9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98644"/>
            <a:ext cx="4762500" cy="278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942012" y="629057"/>
                <a:ext cx="4248472" cy="21750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i="1" dirty="0" smtClean="0">
                    <a:latin typeface="Georgia" pitchFamily="18" charset="0"/>
                    <a:cs typeface="Times New Roman" pitchFamily="18" charset="0"/>
                  </a:rPr>
                  <a:t>cos</a:t>
                </a:r>
                <a:r>
                  <a:rPr lang="el-GR" sz="3200" i="1" dirty="0" smtClean="0">
                    <a:latin typeface="Georgia" pitchFamily="18" charset="0"/>
                    <a:cs typeface="Times New Roman" pitchFamily="18" charset="0"/>
                  </a:rPr>
                  <a:t>φ</a:t>
                </a:r>
                <a:r>
                  <a:rPr lang="en-US" sz="3200" i="1" dirty="0" smtClean="0">
                    <a:latin typeface="Georgia" pitchFamily="18" charset="0"/>
                    <a:cs typeface="Times New Roman" pitchFamily="18" charset="0"/>
                  </a:rPr>
                  <a:t> </a:t>
                </a:r>
                <a:r>
                  <a:rPr lang="en-US" sz="3200" i="1" dirty="0" smtClean="0">
                    <a:latin typeface="Georgia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i="1" dirty="0">
                            <a:latin typeface="Georgia" pitchFamily="18" charset="0"/>
                            <a:cs typeface="Times New Roman" pitchFamily="18" charset="0"/>
                          </a:rPr>
                          <m:t>U</m:t>
                        </m:r>
                        <m:r>
                          <m:rPr>
                            <m:nor/>
                          </m:rPr>
                          <a:rPr lang="en-US" sz="3200" i="1" baseline="-25000" dirty="0">
                            <a:latin typeface="Georgia" pitchFamily="18" charset="0"/>
                            <a:cs typeface="Times New Roman" pitchFamily="18" charset="0"/>
                          </a:rPr>
                          <m:t>Rm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i="1" dirty="0">
                            <a:latin typeface="Georgia" pitchFamily="18" charset="0"/>
                            <a:cs typeface="Times New Roman" pitchFamily="18" charset="0"/>
                          </a:rPr>
                          <m:t>U</m:t>
                        </m:r>
                        <m:r>
                          <m:rPr>
                            <m:nor/>
                          </m:rPr>
                          <a:rPr lang="en-US" sz="3200" i="1" baseline="-25000" dirty="0">
                            <a:latin typeface="Georgia" pitchFamily="18" charset="0"/>
                            <a:cs typeface="Times New Roman" pitchFamily="18" charset="0"/>
                          </a:rPr>
                          <m:t>m</m:t>
                        </m:r>
                      </m:den>
                    </m:f>
                    <m:r>
                      <a:rPr lang="en-US" sz="32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/>
                          </a:rPr>
                          <m:t>𝑅</m:t>
                        </m:r>
                      </m:num>
                      <m:den>
                        <m:r>
                          <a:rPr lang="en-US" sz="3200" b="0" i="1" smtClean="0">
                            <a:latin typeface="Cambria Math"/>
                          </a:rPr>
                          <m:t>𝑍</m:t>
                        </m:r>
                      </m:den>
                    </m:f>
                  </m:oMath>
                </a14:m>
                <a:endParaRPr lang="en-US" sz="3200" b="0" i="1" dirty="0" smtClean="0">
                  <a:latin typeface="Georgia" pitchFamily="18" charset="0"/>
                </a:endParaRPr>
              </a:p>
              <a:p>
                <a:endParaRPr lang="en-US" sz="3200" dirty="0" smtClean="0">
                  <a:latin typeface="Georgia" pitchFamily="18" charset="0"/>
                </a:endParaRPr>
              </a:p>
              <a:p>
                <a:r>
                  <a:rPr lang="en-US" sz="3200" i="1" dirty="0" smtClean="0">
                    <a:latin typeface="Georgia" pitchFamily="18" charset="0"/>
                  </a:rPr>
                  <a:t>P</a:t>
                </a:r>
                <a:r>
                  <a:rPr lang="ru-RU" sz="3200" i="1" dirty="0" smtClean="0">
                    <a:latin typeface="Georgia" pitchFamily="18" charset="0"/>
                  </a:rPr>
                  <a:t> </a:t>
                </a:r>
                <a:r>
                  <a:rPr lang="ru-RU" sz="3200" i="1" dirty="0">
                    <a:latin typeface="Georgia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sz="3200" i="1" dirty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3200" b="0" i="1" dirty="0">
                                    <a:latin typeface="Cambria Math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en-US" sz="3200" b="0" i="1" dirty="0" smtClean="0">
                                    <a:latin typeface="Cambria Math"/>
                                  </a:rPr>
                                  <m:t>𝑚</m:t>
                                </m:r>
                              </m:sub>
                            </m:sSub>
                          </m:e>
                          <m:sup>
                            <m:r>
                              <a:rPr lang="en-US" sz="3200" b="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3200" b="0" i="1">
                            <a:latin typeface="Cambria Math"/>
                          </a:rPr>
                          <m:t>𝑅</m:t>
                        </m:r>
                      </m:num>
                      <m:den>
                        <m:r>
                          <a:rPr lang="en-US" sz="3200" b="0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200" dirty="0" smtClean="0">
                    <a:latin typeface="Georgia" pitchFamily="18" charset="0"/>
                  </a:rPr>
                  <a:t> - </a:t>
                </a:r>
                <a:r>
                  <a:rPr lang="ru-RU" sz="2400" dirty="0" smtClean="0">
                    <a:latin typeface="Georgia" pitchFamily="18" charset="0"/>
                  </a:rPr>
                  <a:t>на резисторе</a:t>
                </a:r>
                <a:endParaRPr lang="ru-RU" sz="2400" dirty="0">
                  <a:latin typeface="Georgia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2012" y="629057"/>
                <a:ext cx="4248472" cy="2175083"/>
              </a:xfrm>
              <a:prstGeom prst="rect">
                <a:avLst/>
              </a:prstGeom>
              <a:blipFill rotWithShape="1">
                <a:blip r:embed="rId4"/>
                <a:stretch>
                  <a:fillRect l="-3730" b="-280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787" y="3413607"/>
            <a:ext cx="3272711" cy="447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788" y="4149080"/>
            <a:ext cx="2880320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9021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634082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ЭЛЕКТРИЧЕСКИЙ РЕЗОНАНС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1335" y="548680"/>
            <a:ext cx="511672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Явление возрастания амплитуды колебаний силы тока при не­котором значении частоты </a:t>
            </a:r>
            <a:r>
              <a:rPr lang="en-US" sz="2400" b="1" i="1" dirty="0"/>
              <a:t>w</a:t>
            </a:r>
            <a:r>
              <a:rPr lang="ru-RU" sz="2400" b="1" i="1" baseline="-25000" dirty="0" smtClean="0"/>
              <a:t>р</a:t>
            </a:r>
            <a:r>
              <a:rPr lang="ru-RU" sz="2400" b="1" i="1" dirty="0" smtClean="0"/>
              <a:t> </a:t>
            </a:r>
            <a:r>
              <a:rPr lang="ru-RU" sz="2400" b="1" i="1" dirty="0"/>
              <a:t>= 2</a:t>
            </a:r>
            <a:r>
              <a:rPr lang="en-US" sz="2400" b="1" i="1" dirty="0" smtClean="0"/>
              <a:t>π</a:t>
            </a:r>
            <a:r>
              <a:rPr lang="en-US" sz="2400" b="1" i="1" dirty="0" smtClean="0">
                <a:latin typeface="Cambria Math"/>
                <a:ea typeface="Cambria Math"/>
              </a:rPr>
              <a:t>𝜈</a:t>
            </a:r>
            <a:r>
              <a:rPr lang="en-US" sz="2400" b="1" i="1" baseline="-25000" dirty="0" smtClean="0"/>
              <a:t>p</a:t>
            </a:r>
            <a:r>
              <a:rPr lang="ru-RU" sz="2400" dirty="0" smtClean="0"/>
              <a:t> </a:t>
            </a:r>
            <a:r>
              <a:rPr lang="ru-RU" sz="2400" dirty="0"/>
              <a:t>до максимального зна­чения называют </a:t>
            </a:r>
            <a:r>
              <a:rPr lang="ru-RU" sz="2400" i="1" dirty="0">
                <a:solidFill>
                  <a:srgbClr val="FF0000"/>
                </a:solidFill>
              </a:rPr>
              <a:t>электрическим резонансом</a:t>
            </a:r>
            <a:r>
              <a:rPr lang="ru-RU" sz="2400" i="1" dirty="0"/>
              <a:t>, </a:t>
            </a:r>
            <a:r>
              <a:rPr lang="ru-RU" sz="2400" dirty="0"/>
              <a:t>а частоту, при кото­рой амплитуда колебаний силы тока достигает максимального значения,— </a:t>
            </a:r>
            <a:r>
              <a:rPr lang="ru-RU" sz="2400" i="1" dirty="0">
                <a:solidFill>
                  <a:srgbClr val="FF0000"/>
                </a:solidFill>
              </a:rPr>
              <a:t>резонансной частотой</a:t>
            </a:r>
            <a:r>
              <a:rPr lang="ru-RU" sz="2400" i="1" dirty="0"/>
              <a:t>.</a:t>
            </a:r>
            <a:endParaRPr lang="ru-RU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31334" y="3595668"/>
                <a:ext cx="5404762" cy="17759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400" dirty="0" smtClean="0"/>
                  <a:t>При резонансной частоте </a:t>
                </a:r>
                <a:r>
                  <a:rPr lang="en-US" sz="2400" b="1" i="1" dirty="0"/>
                  <a:t>w</a:t>
                </a:r>
                <a:r>
                  <a:rPr lang="ru-RU" sz="2400" b="1" i="1" baseline="-25000" dirty="0" smtClean="0"/>
                  <a:t>р</a:t>
                </a:r>
                <a:r>
                  <a:rPr lang="ru-RU" sz="2400" dirty="0" smtClean="0"/>
                  <a:t> </a:t>
                </a:r>
              </a:p>
              <a:p>
                <a:r>
                  <a:rPr lang="en-US" sz="2400" b="1" i="1" dirty="0" smtClean="0"/>
                  <a:t>X</a:t>
                </a:r>
                <a:r>
                  <a:rPr lang="en-US" sz="2400" b="1" i="1" baseline="-25000" dirty="0" smtClean="0"/>
                  <a:t>L</a:t>
                </a:r>
                <a:r>
                  <a:rPr lang="en-US" sz="2400" b="1" i="1" dirty="0" smtClean="0"/>
                  <a:t> </a:t>
                </a:r>
                <a:r>
                  <a:rPr lang="ru-RU" sz="2400" dirty="0" smtClean="0"/>
                  <a:t>= </a:t>
                </a:r>
                <a:r>
                  <a:rPr lang="ru-RU" sz="2400" b="1" i="1" dirty="0" err="1" smtClean="0"/>
                  <a:t>Хс</a:t>
                </a:r>
                <a:endParaRPr lang="ru-RU" sz="2400" b="1" i="1" dirty="0"/>
              </a:p>
              <a:p>
                <a:r>
                  <a:rPr lang="en-US" sz="2400" b="1" i="1" dirty="0" smtClean="0"/>
                  <a:t>X</a:t>
                </a:r>
                <a:r>
                  <a:rPr lang="en-US" sz="2400" b="1" i="1" baseline="-25000" dirty="0" smtClean="0"/>
                  <a:t>L</a:t>
                </a:r>
                <a:r>
                  <a:rPr lang="en-US" sz="2400" b="1" i="1" dirty="0" smtClean="0"/>
                  <a:t> </a:t>
                </a:r>
                <a:r>
                  <a:rPr lang="ru-RU" sz="2400" b="1" i="1" dirty="0"/>
                  <a:t>= </a:t>
                </a:r>
                <a:r>
                  <a:rPr lang="en-US" sz="2400" b="1" i="1" dirty="0"/>
                  <a:t>L w</a:t>
                </a:r>
                <a:r>
                  <a:rPr lang="ru-RU" sz="2400" b="1" i="1" baseline="-25000" dirty="0" smtClean="0"/>
                  <a:t>р</a:t>
                </a:r>
              </a:p>
              <a:p>
                <a:r>
                  <a:rPr lang="ru-RU" sz="2400" b="1" i="1" dirty="0" err="1" smtClean="0"/>
                  <a:t>Хс</a:t>
                </a:r>
                <a:r>
                  <a:rPr lang="ru-RU" sz="2400" b="1" i="1" dirty="0" smtClean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sz="2400" b="1" i="1" smtClean="0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m:rPr>
                            <m:nor/>
                          </m:rPr>
                          <a:rPr lang="ru-RU" sz="2400" b="1" i="1" dirty="0"/>
                          <m:t>С </m:t>
                        </m:r>
                        <m:r>
                          <m:rPr>
                            <m:nor/>
                          </m:rPr>
                          <a:rPr lang="en-US" sz="2400" b="1" i="1" dirty="0"/>
                          <m:t>w</m:t>
                        </m:r>
                        <m:r>
                          <m:rPr>
                            <m:nor/>
                          </m:rPr>
                          <a:rPr lang="ru-RU" sz="2400" b="1" i="1" baseline="-25000" dirty="0"/>
                          <m:t>р</m:t>
                        </m:r>
                      </m:den>
                    </m:f>
                  </m:oMath>
                </a14:m>
                <a:endParaRPr lang="ru-RU" sz="2400" dirty="0"/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34" y="3595668"/>
                <a:ext cx="5404762" cy="1775999"/>
              </a:xfrm>
              <a:prstGeom prst="rect">
                <a:avLst/>
              </a:prstGeom>
              <a:blipFill rotWithShape="1">
                <a:blip r:embed="rId2"/>
                <a:stretch>
                  <a:fillRect l="-1691" t="-3093" b="-68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Прямоугольник 8"/>
          <p:cNvSpPr/>
          <p:nvPr/>
        </p:nvSpPr>
        <p:spPr>
          <a:xfrm>
            <a:off x="-21882" y="5301208"/>
            <a:ext cx="9144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/>
              <a:t>На низких частотах емкостное сопротив­ление конденсатора переменному </a:t>
            </a:r>
            <a:r>
              <a:rPr lang="ru-RU" sz="2200" dirty="0" smtClean="0"/>
              <a:t>току </a:t>
            </a:r>
            <a:r>
              <a:rPr lang="ru-RU" sz="2200" dirty="0"/>
              <a:t>очень велико. С увеличе­нием частоты это сопротивление убывает, а сила тока в цепи возрастает. Индуктивное сопротивление катушки на низких час­тотах мало, но увеличивается с ростом частоты.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2631" y="5371667"/>
            <a:ext cx="889248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/>
              <a:t>При более вы­соких частотах индуктивное сопротивление превышает емкостное. Возрастание индуктивного сопротивления с частотой приводит к убыванию силы тока в цепи на частотах, больших резонансной.</a:t>
            </a:r>
          </a:p>
        </p:txBody>
      </p:sp>
      <p:pic>
        <p:nvPicPr>
          <p:cNvPr id="9218" name="Picture 2" descr="http://festival.1september.ru/articles/577340/img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2021" y="578914"/>
            <a:ext cx="4036333" cy="3570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812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9" grpId="0"/>
      <p:bldP spid="9" grpId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6632"/>
            <a:ext cx="8928992" cy="655272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Так как колебания напряжения на конденсаторе и катушке индук­тивности при их последовательном соединении происходят в противофазе, а ток через все элементы цепи протекает один и тот же, то при равенстве индуктивного и емкостного сопротивлений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напряжения </a:t>
            </a:r>
            <a:r>
              <a:rPr lang="ru-RU" dirty="0"/>
              <a:t>на них в любой момент времени одинаковы по модулю, но имеют противоположные знаки:  </a:t>
            </a:r>
            <a:endParaRPr lang="ru-RU" dirty="0" smtClean="0"/>
          </a:p>
          <a:p>
            <a:pPr marL="0" indent="0">
              <a:buNone/>
            </a:pP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b="1" i="1" baseline="-25000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= -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b="1" i="1" baseline="-25000" dirty="0" smtClean="0">
                <a:latin typeface="Times New Roman" pitchFamily="18" charset="0"/>
                <a:cs typeface="Times New Roman" pitchFamily="18" charset="0"/>
              </a:rPr>
              <a:t>C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 smtClean="0"/>
              <a:t>Резонанс </a:t>
            </a:r>
            <a:r>
              <a:rPr lang="ru-RU" dirty="0"/>
              <a:t>в электрической цепи переменного тока при последова­тельном соединении ее элементов называют </a:t>
            </a:r>
            <a:r>
              <a:rPr lang="ru-RU" i="1" dirty="0">
                <a:solidFill>
                  <a:srgbClr val="FF0000"/>
                </a:solidFill>
              </a:rPr>
              <a:t>резонансом напряжений</a:t>
            </a:r>
            <a:r>
              <a:rPr lang="ru-RU" i="1" dirty="0"/>
              <a:t>.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134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179512" y="21673"/>
                <a:ext cx="8964487" cy="6719695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ru-RU" sz="2800" dirty="0" smtClean="0">
                    <a:latin typeface="Times New Roman" pitchFamily="18" charset="0"/>
                    <a:cs typeface="Times New Roman" pitchFamily="18" charset="0"/>
                  </a:rPr>
                  <a:t>При резонансе напряжение на резисторе согласно условию оказывается равным приложенному напряжению:</a:t>
                </a:r>
              </a:p>
              <a:p>
                <a:pPr marL="0" indent="0">
                  <a:buNone/>
                </a:pPr>
                <a:r>
                  <a:rPr lang="en-US" sz="2800" b="1" i="1" cap="small" dirty="0" smtClean="0">
                    <a:latin typeface="Times New Roman" pitchFamily="18" charset="0"/>
                    <a:cs typeface="Times New Roman" pitchFamily="18" charset="0"/>
                  </a:rPr>
                  <a:t>U</a:t>
                </a:r>
                <a:r>
                  <a:rPr lang="ru-RU" sz="2800" b="1" i="1" cap="small" dirty="0" smtClean="0">
                    <a:latin typeface="Times New Roman" pitchFamily="18" charset="0"/>
                    <a:cs typeface="Times New Roman" pitchFamily="18" charset="0"/>
                  </a:rPr>
                  <a:t> = </a:t>
                </a:r>
                <a:r>
                  <a:rPr lang="en-US" sz="2800" b="1" i="1" cap="small" dirty="0" smtClean="0">
                    <a:latin typeface="Times New Roman" pitchFamily="18" charset="0"/>
                    <a:cs typeface="Times New Roman" pitchFamily="18" charset="0"/>
                  </a:rPr>
                  <a:t>U</a:t>
                </a:r>
                <a:r>
                  <a:rPr lang="en-US" sz="2800" b="1" i="1" cap="small" baseline="-25000" dirty="0" smtClean="0"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ru-RU" sz="2800" b="1" i="1" cap="small" dirty="0" smtClean="0">
                    <a:latin typeface="Times New Roman" pitchFamily="18" charset="0"/>
                    <a:cs typeface="Times New Roman" pitchFamily="18" charset="0"/>
                  </a:rPr>
                  <a:t>+</a:t>
                </a:r>
                <a:r>
                  <a:rPr lang="en-US" sz="2800" b="1" i="1" cap="small" dirty="0" err="1" smtClean="0">
                    <a:latin typeface="Times New Roman" pitchFamily="18" charset="0"/>
                    <a:cs typeface="Times New Roman" pitchFamily="18" charset="0"/>
                  </a:rPr>
                  <a:t>U</a:t>
                </a:r>
                <a:r>
                  <a:rPr lang="en-US" sz="2800" b="1" i="1" cap="small" baseline="-25000" dirty="0" err="1" smtClean="0">
                    <a:latin typeface="Times New Roman" pitchFamily="18" charset="0"/>
                    <a:cs typeface="Times New Roman" pitchFamily="18" charset="0"/>
                  </a:rPr>
                  <a:t>l</a:t>
                </a:r>
                <a:r>
                  <a:rPr lang="ru-RU" sz="2800" b="1" i="1" cap="small" dirty="0" smtClean="0">
                    <a:latin typeface="Times New Roman" pitchFamily="18" charset="0"/>
                    <a:cs typeface="Times New Roman" pitchFamily="18" charset="0"/>
                  </a:rPr>
                  <a:t>+</a:t>
                </a:r>
                <a:r>
                  <a:rPr lang="en-US" sz="2800" b="1" i="1" cap="small" dirty="0" err="1" smtClean="0">
                    <a:latin typeface="Times New Roman" pitchFamily="18" charset="0"/>
                    <a:cs typeface="Times New Roman" pitchFamily="18" charset="0"/>
                  </a:rPr>
                  <a:t>U</a:t>
                </a:r>
                <a:r>
                  <a:rPr lang="en-US" sz="2800" b="1" i="1" cap="small" baseline="-25000" dirty="0" err="1" smtClean="0">
                    <a:latin typeface="Times New Roman" pitchFamily="18" charset="0"/>
                    <a:cs typeface="Times New Roman" pitchFamily="18" charset="0"/>
                  </a:rPr>
                  <a:t>c</a:t>
                </a:r>
                <a:r>
                  <a:rPr lang="ru-RU" sz="2800" b="1" i="1" cap="small" baseline="-25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800" b="1" i="1" cap="small" dirty="0" smtClean="0">
                    <a:latin typeface="Times New Roman" pitchFamily="18" charset="0"/>
                    <a:cs typeface="Times New Roman" pitchFamily="18" charset="0"/>
                  </a:rPr>
                  <a:t>=</a:t>
                </a:r>
                <a:r>
                  <a:rPr lang="en-US" sz="2800" b="1" i="1" cap="small" dirty="0" smtClean="0">
                    <a:latin typeface="Times New Roman" pitchFamily="18" charset="0"/>
                    <a:cs typeface="Times New Roman" pitchFamily="18" charset="0"/>
                  </a:rPr>
                  <a:t> U</a:t>
                </a:r>
                <a:r>
                  <a:rPr lang="en-US" sz="2800" b="1" i="1" cap="small" baseline="-25000" dirty="0" smtClean="0"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ru-RU" sz="2800" b="1" i="1" cap="small" dirty="0" smtClean="0">
                    <a:latin typeface="Times New Roman" pitchFamily="18" charset="0"/>
                    <a:cs typeface="Times New Roman" pitchFamily="18" charset="0"/>
                  </a:rPr>
                  <a:t>+</a:t>
                </a:r>
                <a:r>
                  <a:rPr lang="en-US" sz="2800" b="1" i="1" cap="small" dirty="0" err="1" smtClean="0">
                    <a:latin typeface="Times New Roman" pitchFamily="18" charset="0"/>
                    <a:cs typeface="Times New Roman" pitchFamily="18" charset="0"/>
                  </a:rPr>
                  <a:t>U</a:t>
                </a:r>
                <a:r>
                  <a:rPr lang="en-US" sz="2800" b="1" i="1" cap="small" baseline="-25000" dirty="0" err="1" smtClean="0">
                    <a:latin typeface="Times New Roman" pitchFamily="18" charset="0"/>
                    <a:cs typeface="Times New Roman" pitchFamily="18" charset="0"/>
                  </a:rPr>
                  <a:t>l</a:t>
                </a:r>
                <a:r>
                  <a:rPr lang="ru-RU" sz="2800" b="1" i="1" cap="small" dirty="0" smtClean="0">
                    <a:latin typeface="Times New Roman" pitchFamily="18" charset="0"/>
                    <a:cs typeface="Times New Roman" pitchFamily="18" charset="0"/>
                  </a:rPr>
                  <a:t>-</a:t>
                </a:r>
                <a:r>
                  <a:rPr lang="en-US" sz="2800" b="1" i="1" cap="small" dirty="0" err="1" smtClean="0">
                    <a:latin typeface="Times New Roman" pitchFamily="18" charset="0"/>
                    <a:cs typeface="Times New Roman" pitchFamily="18" charset="0"/>
                  </a:rPr>
                  <a:t>U</a:t>
                </a:r>
                <a:r>
                  <a:rPr lang="en-US" sz="2800" b="1" i="1" cap="small" baseline="-25000" dirty="0" err="1" smtClean="0">
                    <a:latin typeface="Times New Roman" pitchFamily="18" charset="0"/>
                    <a:cs typeface="Times New Roman" pitchFamily="18" charset="0"/>
                  </a:rPr>
                  <a:t>c</a:t>
                </a:r>
                <a:r>
                  <a:rPr lang="ru-RU" sz="2800" b="1" i="1" cap="small" dirty="0">
                    <a:latin typeface="Times New Roman" pitchFamily="18" charset="0"/>
                    <a:cs typeface="Times New Roman" pitchFamily="18" charset="0"/>
                  </a:rPr>
                  <a:t>= </a:t>
                </a:r>
                <a:r>
                  <a:rPr lang="en-US" sz="2800" b="1" i="1" cap="small" dirty="0" smtClean="0">
                    <a:latin typeface="Times New Roman" pitchFamily="18" charset="0"/>
                    <a:cs typeface="Times New Roman" pitchFamily="18" charset="0"/>
                  </a:rPr>
                  <a:t>U</a:t>
                </a:r>
                <a:r>
                  <a:rPr lang="en-US" sz="2800" b="1" i="1" cap="small" baseline="-25000" dirty="0" smtClean="0">
                    <a:latin typeface="Times New Roman" pitchFamily="18" charset="0"/>
                    <a:cs typeface="Times New Roman" pitchFamily="18" charset="0"/>
                  </a:rPr>
                  <a:t>r</a:t>
                </a:r>
                <a:endParaRPr lang="ru-RU" sz="28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2800" b="1" i="1" dirty="0" smtClean="0"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ru-RU" sz="2800" b="1" i="1" baseline="-25000" dirty="0" smtClean="0">
                    <a:latin typeface="Times New Roman" pitchFamily="18" charset="0"/>
                    <a:cs typeface="Times New Roman" pitchFamily="18" charset="0"/>
                  </a:rPr>
                  <a:t>р</a:t>
                </a:r>
                <a:r>
                  <a:rPr lang="ru-RU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800" dirty="0">
                    <a:latin typeface="Times New Roman" pitchFamily="18" charset="0"/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i="1" smtClean="0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1" i="1" dirty="0">
                            <a:latin typeface="Times New Roman" pitchFamily="18" charset="0"/>
                            <a:cs typeface="Times New Roman" pitchFamily="18" charset="0"/>
                          </a:rPr>
                          <m:t>u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1" i="1" dirty="0">
                            <a:latin typeface="Times New Roman" pitchFamily="18" charset="0"/>
                            <a:cs typeface="Times New Roman" pitchFamily="18" charset="0"/>
                          </a:rPr>
                          <m:t>R</m:t>
                        </m:r>
                      </m:den>
                    </m:f>
                    <m:r>
                      <a:rPr lang="ru-RU" sz="2800" b="1" i="1" smtClean="0">
                        <a:latin typeface="Cambria Math"/>
                        <a:cs typeface="Times New Roman" pitchFamily="18" charset="0"/>
                      </a:rPr>
                      <m:t>                    </m:t>
                    </m:r>
                  </m:oMath>
                </a14:m>
                <a:r>
                  <a:rPr lang="ru-RU" sz="2800" b="1" i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i="1" dirty="0"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ru-RU" sz="2800" b="1" i="1" baseline="-25000" dirty="0" smtClean="0">
                    <a:latin typeface="Times New Roman" pitchFamily="18" charset="0"/>
                    <a:cs typeface="Times New Roman" pitchFamily="18" charset="0"/>
                  </a:rPr>
                  <a:t>р</a:t>
                </a:r>
                <a:r>
                  <a:rPr lang="ru-RU" sz="2800" dirty="0" smtClean="0">
                    <a:latin typeface="Times New Roman" pitchFamily="18" charset="0"/>
                    <a:cs typeface="Times New Roman" pitchFamily="18" charset="0"/>
                  </a:rPr>
                  <a:t>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i="1" smtClean="0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1" i="1" dirty="0">
                            <a:latin typeface="Times New Roman" pitchFamily="18" charset="0"/>
                            <a:cs typeface="Times New Roman" pitchFamily="18" charset="0"/>
                          </a:rPr>
                          <m:t>U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1" i="1" dirty="0">
                            <a:latin typeface="Times New Roman" pitchFamily="18" charset="0"/>
                            <a:cs typeface="Times New Roman" pitchFamily="18" charset="0"/>
                          </a:rPr>
                          <m:t>R</m:t>
                        </m:r>
                      </m:den>
                    </m:f>
                  </m:oMath>
                </a14:m>
                <a:endParaRPr lang="ru-RU" sz="28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ru-RU" sz="2800" dirty="0" smtClean="0">
                    <a:latin typeface="Times New Roman" pitchFamily="18" charset="0"/>
                    <a:cs typeface="Times New Roman" pitchFamily="18" charset="0"/>
                  </a:rPr>
                  <a:t>Из </a:t>
                </a:r>
                <a:r>
                  <a:rPr lang="ru-RU" sz="2800" dirty="0">
                    <a:latin typeface="Times New Roman" pitchFamily="18" charset="0"/>
                    <a:cs typeface="Times New Roman" pitchFamily="18" charset="0"/>
                  </a:rPr>
                  <a:t>равенства</a:t>
                </a:r>
                <a:r>
                  <a:rPr lang="ru-RU" sz="2800" b="1" i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i="1" dirty="0" smtClean="0">
                    <a:latin typeface="Times New Roman" pitchFamily="18" charset="0"/>
                    <a:cs typeface="Times New Roman" pitchFamily="18" charset="0"/>
                  </a:rPr>
                  <a:t>   </a:t>
                </a:r>
                <a:r>
                  <a:rPr lang="en-US" sz="2800" b="1" i="1" dirty="0" err="1" smtClean="0">
                    <a:latin typeface="Times New Roman" pitchFamily="18" charset="0"/>
                    <a:cs typeface="Times New Roman" pitchFamily="18" charset="0"/>
                  </a:rPr>
                  <a:t>L</a:t>
                </a:r>
                <a:r>
                  <a:rPr lang="en-US" sz="2800" b="1" i="1" dirty="0" err="1" smtClean="0">
                    <a:cs typeface="Times New Roman" pitchFamily="18" charset="0"/>
                  </a:rPr>
                  <a:t>w</a:t>
                </a:r>
                <a:r>
                  <a:rPr lang="ru-RU" sz="2800" b="1" i="1" baseline="-25000" dirty="0" smtClean="0">
                    <a:latin typeface="Times New Roman" pitchFamily="18" charset="0"/>
                    <a:cs typeface="Times New Roman" pitchFamily="18" charset="0"/>
                  </a:rPr>
                  <a:t>р</a:t>
                </a:r>
                <a:r>
                  <a:rPr lang="ru-RU" sz="2800" b="1" i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800" b="1" i="1" dirty="0">
                    <a:latin typeface="Times New Roman" pitchFamily="18" charset="0"/>
                    <a:cs typeface="Times New Roman" pitchFamily="18" charset="0"/>
                  </a:rPr>
                  <a:t>=</a:t>
                </a:r>
                <a:r>
                  <a:rPr lang="ru-RU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i="1" smtClean="0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ru-RU" sz="2800" b="1" i="1" dirty="0">
                            <a:latin typeface="Times New Roman" pitchFamily="18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1" i="1" dirty="0">
                            <a:latin typeface="Times New Roman" pitchFamily="18" charset="0"/>
                            <a:cs typeface="Times New Roman" pitchFamily="18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en-US" sz="2800" b="1" i="1" dirty="0">
                            <a:cs typeface="Times New Roman" pitchFamily="18" charset="0"/>
                          </a:rPr>
                          <m:t>w</m:t>
                        </m:r>
                        <m:r>
                          <m:rPr>
                            <m:nor/>
                          </m:rPr>
                          <a:rPr lang="ru-RU" sz="2800" b="1" i="1" baseline="-25000" dirty="0">
                            <a:latin typeface="Times New Roman" pitchFamily="18" charset="0"/>
                            <a:cs typeface="Times New Roman" pitchFamily="18" charset="0"/>
                          </a:rPr>
                          <m:t>р</m:t>
                        </m:r>
                      </m:den>
                    </m:f>
                    <m:r>
                      <a:rPr lang="ru-RU" sz="2800" b="1" i="1" smtClean="0">
                        <a:latin typeface="Cambria Math"/>
                        <a:cs typeface="Times New Roman" pitchFamily="18" charset="0"/>
                      </a:rPr>
                      <m:t> </m:t>
                    </m:r>
                    <m:r>
                      <a:rPr lang="en-US" sz="2800" b="1" i="1" smtClean="0">
                        <a:latin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  </a:t>
                </a:r>
                <a:r>
                  <a:rPr lang="ru-RU" sz="2800" dirty="0" smtClean="0">
                    <a:latin typeface="Times New Roman" pitchFamily="18" charset="0"/>
                    <a:cs typeface="Times New Roman" pitchFamily="18" charset="0"/>
                  </a:rPr>
                  <a:t>следует</a:t>
                </a:r>
                <a:r>
                  <a:rPr lang="ru-RU" sz="2800" dirty="0">
                    <a:latin typeface="Times New Roman" pitchFamily="18" charset="0"/>
                    <a:cs typeface="Times New Roman" pitchFamily="18" charset="0"/>
                  </a:rPr>
                  <a:t>:</a:t>
                </a:r>
              </a:p>
              <a:p>
                <a:pPr marL="0" indent="0">
                  <a:buNone/>
                </a:pPr>
                <a:r>
                  <a:rPr lang="en-US" sz="2800" b="1" i="1" dirty="0">
                    <a:cs typeface="Times New Roman" pitchFamily="18" charset="0"/>
                  </a:rPr>
                  <a:t>w</a:t>
                </a:r>
                <a:r>
                  <a:rPr lang="ru-RU" sz="2800" b="1" i="1" baseline="-25000" dirty="0">
                    <a:latin typeface="Times New Roman" pitchFamily="18" charset="0"/>
                    <a:cs typeface="Times New Roman" pitchFamily="18" charset="0"/>
                  </a:rPr>
                  <a:t>р</a:t>
                </a:r>
                <a:r>
                  <a:rPr lang="ru-RU" sz="2800" b="1" i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800" b="1" i="1" dirty="0" smtClean="0">
                    <a:latin typeface="Times New Roman" pitchFamily="18" charset="0"/>
                    <a:cs typeface="Times New Roman" pitchFamily="18" charset="0"/>
                  </a:rPr>
                  <a:t>=</a:t>
                </a:r>
                <a:r>
                  <a:rPr lang="ru-RU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i="1" smtClean="0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ru-RU" sz="2800" b="1" i="1" dirty="0">
                            <a:latin typeface="Times New Roman" pitchFamily="18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ru-RU" sz="2800" i="1">
                                <a:latin typeface="Cambria Math"/>
                                <a:cs typeface="Times New Roman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m:rPr>
                                <m:nor/>
                              </m:rPr>
                              <a:rPr lang="en-US" sz="2800" b="1" i="1" dirty="0">
                                <a:latin typeface="Times New Roman" pitchFamily="18" charset="0"/>
                                <a:cs typeface="Times New Roman" pitchFamily="18" charset="0"/>
                              </a:rPr>
                              <m:t>LC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2800" b="1" i="1" dirty="0" smtClean="0">
                    <a:latin typeface="Times New Roman" pitchFamily="18" charset="0"/>
                    <a:cs typeface="Times New Roman" pitchFamily="18" charset="0"/>
                  </a:rPr>
                  <a:t>= </a:t>
                </a:r>
                <a:r>
                  <a:rPr lang="en-US" sz="2800" b="1" i="1" dirty="0" err="1">
                    <a:cs typeface="Times New Roman" pitchFamily="18" charset="0"/>
                  </a:rPr>
                  <a:t>w</a:t>
                </a:r>
                <a:r>
                  <a:rPr lang="en-US" sz="2800" b="1" i="1" baseline="-25000" dirty="0" err="1">
                    <a:cs typeface="Times New Roman" pitchFamily="18" charset="0"/>
                  </a:rPr>
                  <a:t>o</a:t>
                </a:r>
                <a:r>
                  <a:rPr lang="en-US" sz="2800" b="1" i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ru-RU" sz="2800" b="1" i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ru-RU" sz="2800" dirty="0" smtClean="0">
                    <a:latin typeface="Times New Roman" pitchFamily="18" charset="0"/>
                    <a:cs typeface="Times New Roman" pitchFamily="18" charset="0"/>
                  </a:rPr>
                  <a:t>Где</a:t>
                </a:r>
                <a:r>
                  <a:rPr lang="ru-RU" sz="2800" b="1" i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i="1" dirty="0" smtClean="0">
                    <a:cs typeface="Times New Roman" pitchFamily="18" charset="0"/>
                  </a:rPr>
                  <a:t>w</a:t>
                </a:r>
                <a:r>
                  <a:rPr lang="ru-RU" sz="2800" b="1" i="1" baseline="-25000" dirty="0" smtClean="0">
                    <a:latin typeface="Times New Roman" pitchFamily="18" charset="0"/>
                    <a:cs typeface="Times New Roman" pitchFamily="18" charset="0"/>
                  </a:rPr>
                  <a:t>0</a:t>
                </a:r>
                <a:r>
                  <a:rPr lang="ru-RU" sz="2800" b="1" i="1" dirty="0" smtClean="0">
                    <a:latin typeface="Times New Roman" pitchFamily="18" charset="0"/>
                    <a:cs typeface="Times New Roman" pitchFamily="18" charset="0"/>
                  </a:rPr>
                  <a:t> – </a:t>
                </a:r>
                <a:r>
                  <a:rPr lang="ru-RU" sz="2800" dirty="0" smtClean="0">
                    <a:latin typeface="Times New Roman" pitchFamily="18" charset="0"/>
                    <a:cs typeface="Times New Roman" pitchFamily="18" charset="0"/>
                  </a:rPr>
                  <a:t>собственная частота контура </a:t>
                </a:r>
                <a:endParaRPr lang="ru-RU" sz="28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ru-RU" sz="2800" dirty="0" smtClean="0">
                    <a:latin typeface="Times New Roman" pitchFamily="18" charset="0"/>
                    <a:cs typeface="Times New Roman" pitchFamily="18" charset="0"/>
                  </a:rPr>
                  <a:t>Таким </a:t>
                </a:r>
                <a:r>
                  <a:rPr lang="ru-RU" sz="2800" dirty="0">
                    <a:latin typeface="Times New Roman" pitchFamily="18" charset="0"/>
                    <a:cs typeface="Times New Roman" pitchFamily="18" charset="0"/>
                  </a:rPr>
                  <a:t>образом,</a:t>
                </a:r>
                <a:r>
                  <a:rPr lang="ru-RU" sz="28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800" b="1" i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резонанс наступает при совпадении частоты переменного тока с частотой свободных колебаний в контуре. </a:t>
                </a:r>
                <a:endParaRPr lang="ru-RU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9512" y="21673"/>
                <a:ext cx="8964487" cy="6719695"/>
              </a:xfrm>
              <a:blipFill rotWithShape="1">
                <a:blip r:embed="rId2"/>
                <a:stretch>
                  <a:fillRect l="-1360" t="-90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83767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179512" y="332656"/>
                <a:ext cx="8507288" cy="5793507"/>
              </a:xfrm>
            </p:spPr>
            <p:txBody>
              <a:bodyPr>
                <a:normAutofit fontScale="70000" lnSpcReduction="20000"/>
              </a:bodyPr>
              <a:lstStyle/>
              <a:p>
                <a:pPr marL="0" indent="0">
                  <a:buNone/>
                </a:pPr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Индуктивное </a:t>
                </a: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сопротивление катушки и емкостное сопротивление конденсатора при резонансе можно выразить через значения ин­дуктивности и </a:t>
                </a:r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емкости:</a:t>
                </a:r>
                <a:endParaRPr lang="en-US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b="1" i="1" dirty="0" smtClean="0"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en-US" b="1" i="1" baseline="-25000" dirty="0" smtClean="0">
                    <a:latin typeface="Times New Roman" pitchFamily="18" charset="0"/>
                    <a:cs typeface="Times New Roman" pitchFamily="18" charset="0"/>
                  </a:rPr>
                  <a:t>L</a:t>
                </a:r>
                <a:r>
                  <a:rPr lang="ru-RU" b="1" i="1" dirty="0">
                    <a:latin typeface="Times New Roman" pitchFamily="18" charset="0"/>
                    <a:cs typeface="Times New Roman" pitchFamily="18" charset="0"/>
                  </a:rPr>
                  <a:t>=</a:t>
                </a:r>
                <a:r>
                  <a:rPr lang="en-US" b="1" i="1" dirty="0"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en-US" b="1" i="1" baseline="-25000" dirty="0">
                    <a:latin typeface="Times New Roman" pitchFamily="18" charset="0"/>
                    <a:cs typeface="Times New Roman" pitchFamily="18" charset="0"/>
                  </a:rPr>
                  <a:t>C</a:t>
                </a:r>
                <a:r>
                  <a:rPr lang="ru-RU" b="1" i="1" dirty="0">
                    <a:latin typeface="Times New Roman" pitchFamily="18" charset="0"/>
                    <a:cs typeface="Times New Roman" pitchFamily="18" charset="0"/>
                  </a:rPr>
                  <a:t> = </a:t>
                </a:r>
                <a:r>
                  <a:rPr lang="en-US" b="1" i="1" dirty="0" err="1">
                    <a:latin typeface="Times New Roman" pitchFamily="18" charset="0"/>
                    <a:cs typeface="Times New Roman" pitchFamily="18" charset="0"/>
                  </a:rPr>
                  <a:t>L</a:t>
                </a:r>
                <a:r>
                  <a:rPr lang="en-US" b="1" i="1" dirty="0" err="1">
                    <a:cs typeface="Times New Roman" pitchFamily="18" charset="0"/>
                  </a:rPr>
                  <a:t>w</a:t>
                </a:r>
                <a:r>
                  <a:rPr lang="ru-RU" b="1" i="1" baseline="-25000" dirty="0" smtClean="0">
                    <a:latin typeface="Times New Roman" pitchFamily="18" charset="0"/>
                    <a:cs typeface="Times New Roman" pitchFamily="18" charset="0"/>
                  </a:rPr>
                  <a:t>р</a:t>
                </a:r>
                <a:r>
                  <a:rPr lang="ru-RU" b="1" i="1" dirty="0" smtClean="0">
                    <a:latin typeface="Times New Roman" pitchFamily="18" charset="0"/>
                    <a:cs typeface="Times New Roman" pitchFamily="18" charset="0"/>
                  </a:rPr>
                  <a:t> =</a:t>
                </a:r>
                <a:r>
                  <a:rPr lang="en-US" b="1" i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b="1" i="1" dirty="0">
                            <a:latin typeface="Times New Roman" pitchFamily="18" charset="0"/>
                            <a:cs typeface="Times New Roman" pitchFamily="18" charset="0"/>
                          </a:rPr>
                          <m:t>L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ru-RU" i="1">
                                <a:latin typeface="Cambria Math"/>
                                <a:cs typeface="Times New Roman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m:rPr>
                                <m:nor/>
                              </m:rPr>
                              <a:rPr lang="en-US" b="1" i="1" dirty="0">
                                <a:latin typeface="Times New Roman" pitchFamily="18" charset="0"/>
                                <a:cs typeface="Times New Roman" pitchFamily="18" charset="0"/>
                              </a:rPr>
                              <m:t>LC</m:t>
                            </m:r>
                          </m:e>
                        </m:rad>
                      </m:den>
                    </m:f>
                    <m:r>
                      <a:rPr lang="en-US" b="1" i="1" dirty="0">
                        <a:latin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ru-RU" b="1" i="1" dirty="0">
                    <a:latin typeface="Times New Roman" pitchFamily="18" charset="0"/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b="1" i="1" smtClean="0">
                            <a:latin typeface="Cambria Math"/>
                            <a:cs typeface="Times New Roman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ru-RU" b="1" i="1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b="1" i="1" dirty="0">
                                <a:latin typeface="Times New Roman" pitchFamily="18" charset="0"/>
                                <a:cs typeface="Times New Roman" pitchFamily="18" charset="0"/>
                              </a:rPr>
                              <m:t>L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b="1" i="1" dirty="0">
                                <a:latin typeface="Times New Roman" pitchFamily="18" charset="0"/>
                                <a:cs typeface="Times New Roman" pitchFamily="18" charset="0"/>
                              </a:rPr>
                              <m:t>C</m:t>
                            </m:r>
                            <m:r>
                              <m:rPr>
                                <m:nor/>
                              </m:rPr>
                              <a:rPr lang="ru-RU" dirty="0">
                                <a:latin typeface="Times New Roman" pitchFamily="18" charset="0"/>
                                <a:cs typeface="Times New Roman" pitchFamily="18" charset="0"/>
                              </a:rPr>
                              <m:t> </m:t>
                            </m:r>
                          </m:den>
                        </m:f>
                      </m:e>
                    </m:rad>
                  </m:oMath>
                </a14:m>
                <a:endParaRPr lang="en-US" b="1" i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en-US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Определим </a:t>
                </a: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амплитуду колебаний напряжения на катушке ин­дуктивности и на конденсаторе при наступлении резонанса:</a:t>
                </a:r>
              </a:p>
              <a:p>
                <a:pPr marL="0" indent="0">
                  <a:buNone/>
                </a:pPr>
                <a:r>
                  <a:rPr lang="en-US" b="1" i="1" dirty="0" err="1">
                    <a:latin typeface="Times New Roman" pitchFamily="18" charset="0"/>
                    <a:cs typeface="Times New Roman" pitchFamily="18" charset="0"/>
                  </a:rPr>
                  <a:t>U</a:t>
                </a:r>
                <a:r>
                  <a:rPr lang="en-US" b="1" i="1" baseline="-25000" dirty="0" err="1">
                    <a:latin typeface="Times New Roman" pitchFamily="18" charset="0"/>
                    <a:cs typeface="Times New Roman" pitchFamily="18" charset="0"/>
                  </a:rPr>
                  <a:t>Lm</a:t>
                </a:r>
                <a:r>
                  <a:rPr lang="en-US" b="1" i="1" dirty="0">
                    <a:latin typeface="Times New Roman" pitchFamily="18" charset="0"/>
                    <a:cs typeface="Times New Roman" pitchFamily="18" charset="0"/>
                  </a:rPr>
                  <a:t> =  </a:t>
                </a:r>
                <a:r>
                  <a:rPr lang="en-US" b="1" i="1" dirty="0" err="1">
                    <a:latin typeface="Times New Roman" pitchFamily="18" charset="0"/>
                    <a:cs typeface="Times New Roman" pitchFamily="18" charset="0"/>
                  </a:rPr>
                  <a:t>U</a:t>
                </a:r>
                <a:r>
                  <a:rPr lang="en-US" b="1" i="1" baseline="-25000" dirty="0" err="1">
                    <a:latin typeface="Times New Roman" pitchFamily="18" charset="0"/>
                    <a:cs typeface="Times New Roman" pitchFamily="18" charset="0"/>
                  </a:rPr>
                  <a:t>Cm</a:t>
                </a:r>
                <a:r>
                  <a:rPr lang="en-US" b="1" i="1" baseline="-25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i="1" dirty="0">
                    <a:latin typeface="Times New Roman" pitchFamily="18" charset="0"/>
                    <a:cs typeface="Times New Roman" pitchFamily="18" charset="0"/>
                  </a:rPr>
                  <a:t>= </a:t>
                </a:r>
                <a:r>
                  <a:rPr lang="en-US" b="1" i="1" dirty="0" err="1"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b="1" i="1" baseline="-25000" dirty="0" err="1">
                    <a:latin typeface="Times New Roman" pitchFamily="18" charset="0"/>
                    <a:cs typeface="Times New Roman" pitchFamily="18" charset="0"/>
                  </a:rPr>
                  <a:t>m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i="1" dirty="0"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en-US" b="1" i="1" baseline="-25000" dirty="0">
                    <a:latin typeface="Times New Roman" pitchFamily="18" charset="0"/>
                    <a:cs typeface="Times New Roman" pitchFamily="18" charset="0"/>
                  </a:rPr>
                  <a:t>L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b="1" i="1" dirty="0">
                            <a:latin typeface="Times New Roman" pitchFamily="18" charset="0"/>
                            <a:cs typeface="Times New Roman" pitchFamily="18" charset="0"/>
                          </a:rPr>
                          <m:t>U</m:t>
                        </m:r>
                        <m:r>
                          <m:rPr>
                            <m:nor/>
                          </m:rPr>
                          <a:rPr lang="en-US" b="1" i="1" baseline="-25000" dirty="0">
                            <a:latin typeface="Times New Roman" pitchFamily="18" charset="0"/>
                            <a:cs typeface="Times New Roman" pitchFamily="18" charset="0"/>
                          </a:rPr>
                          <m:t>m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b="1" i="1" dirty="0">
                            <a:latin typeface="Times New Roman" pitchFamily="18" charset="0"/>
                            <a:cs typeface="Times New Roman" pitchFamily="18" charset="0"/>
                          </a:rPr>
                          <m:t>R</m:t>
                        </m:r>
                      </m:den>
                    </m:f>
                  </m:oMath>
                </a14:m>
                <a:r>
                  <a:rPr lang="en-US" b="1" i="1" baseline="-25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•</a:t>
                </a:r>
                <a:r>
                  <a:rPr lang="ru-RU" b="1" dirty="0"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b="1" i="1">
                            <a:latin typeface="Cambria Math"/>
                            <a:cs typeface="Times New Roman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ru-RU" b="1" i="1">
                                <a:latin typeface="Cambria Math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b="1" i="1" dirty="0">
                                <a:latin typeface="Times New Roman" pitchFamily="18" charset="0"/>
                                <a:cs typeface="Times New Roman" pitchFamily="18" charset="0"/>
                              </a:rPr>
                              <m:t>L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b="1" i="1" dirty="0">
                                <a:latin typeface="Times New Roman" pitchFamily="18" charset="0"/>
                                <a:cs typeface="Times New Roman" pitchFamily="18" charset="0"/>
                              </a:rPr>
                              <m:t>C</m:t>
                            </m:r>
                            <m:r>
                              <m:rPr>
                                <m:nor/>
                              </m:rPr>
                              <a:rPr lang="ru-RU" dirty="0">
                                <a:latin typeface="Times New Roman" pitchFamily="18" charset="0"/>
                                <a:cs typeface="Times New Roman" pitchFamily="18" charset="0"/>
                              </a:rPr>
                              <m:t> </m:t>
                            </m:r>
                          </m:den>
                        </m:f>
                      </m:e>
                    </m:rad>
                    <m:r>
                      <a:rPr lang="ru-RU" b="1" i="1" dirty="0">
                        <a:latin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endParaRPr lang="en-US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Выражение </a:t>
                </a: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показывает, что при наступлении резонанса амплитуды колебаний напряжения на катушке и конденсаторе могут значительно </a:t>
                </a:r>
                <a:r>
                  <a:rPr lang="ru-RU" i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превосходить амплитуду колебаний приложен­ного напряжения</a:t>
                </a: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pPr marL="0" indent="0">
                  <a:buNone/>
                </a:pPr>
                <a:endParaRPr lang="en-US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Явление </a:t>
                </a: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увеличения амплитуды колебаний напряжения при настройке контура в резонанс с источником колебаний широко используют в радиотехнике: в схемах радиоприемников, усилителей, генераторов высокочастотных колебаний.</a:t>
                </a:r>
              </a:p>
              <a:p>
                <a:pPr marL="0" indent="0">
                  <a:buNone/>
                </a:pPr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9512" y="332656"/>
                <a:ext cx="8507288" cy="5793507"/>
              </a:xfrm>
              <a:blipFill rotWithShape="1">
                <a:blip r:embed="rId2"/>
                <a:stretch>
                  <a:fillRect l="-860" t="-1789" r="-150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10939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620688"/>
            <a:ext cx="8856984" cy="56166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Вынужденные электромагнитные колебания в электрической цепи представляют собой </a:t>
            </a:r>
            <a:r>
              <a:rPr lang="ru-RU" i="1" dirty="0">
                <a:solidFill>
                  <a:srgbClr val="FF0000"/>
                </a:solidFill>
              </a:rPr>
              <a:t>переменный электрический ток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  <a:p>
            <a:pPr marL="0" indent="0">
              <a:buNone/>
            </a:pPr>
            <a:endParaRPr lang="ru-RU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ru-RU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Переменный </a:t>
            </a:r>
            <a:r>
              <a:rPr lang="ru-RU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электрический ток — это ток, сила и направление которого периодически </a:t>
            </a:r>
            <a:r>
              <a:rPr lang="ru-RU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меняются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en-US" dirty="0" smtClean="0"/>
          </a:p>
          <a:p>
            <a:pPr marL="0" indent="0">
              <a:buNone/>
            </a:pPr>
            <a:endParaRPr lang="ru-RU" i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i="1" dirty="0" smtClean="0">
                <a:solidFill>
                  <a:srgbClr val="FF0000"/>
                </a:solidFill>
              </a:rPr>
              <a:t>Генератор </a:t>
            </a:r>
            <a:r>
              <a:rPr lang="ru-RU" i="1" dirty="0">
                <a:solidFill>
                  <a:srgbClr val="FF0000"/>
                </a:solidFill>
              </a:rPr>
              <a:t>перемен­ного </a:t>
            </a:r>
            <a:r>
              <a:rPr lang="ru-RU" i="1" dirty="0" smtClean="0">
                <a:solidFill>
                  <a:srgbClr val="FF0000"/>
                </a:solidFill>
              </a:rPr>
              <a:t>тока </a:t>
            </a: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</a:rPr>
              <a:t>–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устройство, создающее вынужденные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электромагнитные коле­бания в электрических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цепях.</a:t>
            </a:r>
            <a:endParaRPr lang="ru-RU" i="1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ru-RU" sz="2800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4461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3" y="518204"/>
            <a:ext cx="4752528" cy="363087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/>
              <a:t>Пусть виток ограничивает поверхность площадью </a:t>
            </a:r>
            <a:r>
              <a:rPr lang="en-US" sz="2400" b="1" i="1" dirty="0">
                <a:latin typeface="Georgia" pitchFamily="18" charset="0"/>
              </a:rPr>
              <a:t>S</a:t>
            </a:r>
            <a:r>
              <a:rPr lang="en-US" sz="2400" dirty="0"/>
              <a:t> </a:t>
            </a:r>
            <a:r>
              <a:rPr lang="ru-RU" sz="2400" dirty="0"/>
              <a:t>и вектор </a:t>
            </a:r>
            <a:r>
              <a:rPr lang="ru-RU" sz="2400" b="1" i="1" dirty="0">
                <a:latin typeface="Georgia" pitchFamily="18" charset="0"/>
              </a:rPr>
              <a:t>В</a:t>
            </a:r>
            <a:r>
              <a:rPr lang="ru-RU" sz="2400" i="1" dirty="0">
                <a:latin typeface="Georgia" pitchFamily="18" charset="0"/>
              </a:rPr>
              <a:t> </a:t>
            </a:r>
            <a:r>
              <a:rPr lang="ru-RU" sz="2400" dirty="0"/>
              <a:t>индукции однородного магнитного поля расположен под уг­лом </a:t>
            </a:r>
            <a:r>
              <a:rPr lang="ru-RU" sz="2400" b="1" i="1" dirty="0">
                <a:latin typeface="Georgia" pitchFamily="18" charset="0"/>
              </a:rPr>
              <a:t>α</a:t>
            </a:r>
            <a:r>
              <a:rPr lang="ru-RU" sz="2400" dirty="0"/>
              <a:t> к перпендикуляру к плоскости </a:t>
            </a:r>
            <a:r>
              <a:rPr lang="ru-RU" sz="2400" dirty="0" smtClean="0"/>
              <a:t>витка.</a:t>
            </a:r>
            <a:endParaRPr lang="en-US" sz="2400" dirty="0" smtClean="0"/>
          </a:p>
          <a:p>
            <a:pPr marL="0" indent="0">
              <a:buNone/>
            </a:pPr>
            <a:r>
              <a:rPr lang="ru-RU" sz="2400" dirty="0" smtClean="0"/>
              <a:t>Магнитный поток </a:t>
            </a:r>
            <a:r>
              <a:rPr lang="ru-RU" sz="2400" b="1" i="1" dirty="0" smtClean="0">
                <a:latin typeface="Georgia" pitchFamily="18" charset="0"/>
              </a:rPr>
              <a:t>Ф</a:t>
            </a:r>
            <a:r>
              <a:rPr lang="ru-RU" sz="2400" b="1" i="1" dirty="0" smtClean="0"/>
              <a:t> </a:t>
            </a:r>
            <a:r>
              <a:rPr lang="ru-RU" sz="2400" dirty="0" smtClean="0"/>
              <a:t>через площадь витка</a:t>
            </a:r>
            <a:endParaRPr lang="en-US" sz="2400" dirty="0" smtClean="0"/>
          </a:p>
          <a:p>
            <a:pPr marL="0" indent="0">
              <a:buNone/>
            </a:pPr>
            <a:r>
              <a:rPr lang="ru-RU" sz="2800" i="1" dirty="0" smtClean="0">
                <a:latin typeface="Georgia" pitchFamily="18" charset="0"/>
              </a:rPr>
              <a:t>Ф = В</a:t>
            </a:r>
            <a:r>
              <a:rPr lang="en-US" sz="2800" i="1" dirty="0" smtClean="0">
                <a:latin typeface="Georgia" pitchFamily="18" charset="0"/>
              </a:rPr>
              <a:t>S </a:t>
            </a:r>
            <a:r>
              <a:rPr lang="en-US" sz="2800" i="1" dirty="0" err="1" smtClean="0">
                <a:latin typeface="Georgia" pitchFamily="18" charset="0"/>
              </a:rPr>
              <a:t>cos</a:t>
            </a:r>
            <a:r>
              <a:rPr lang="en-US" sz="2800" i="1" dirty="0" smtClean="0">
                <a:latin typeface="Georgia" pitchFamily="18" charset="0"/>
              </a:rPr>
              <a:t> </a:t>
            </a:r>
            <a:r>
              <a:rPr lang="ru-RU" sz="2800" i="1" dirty="0">
                <a:latin typeface="Georgia" pitchFamily="18" charset="0"/>
              </a:rPr>
              <a:t>α</a:t>
            </a:r>
            <a:endParaRPr lang="ru-RU" sz="2800" i="1" dirty="0" smtClean="0">
              <a:latin typeface="Georgia" pitchFamily="18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755576" y="0"/>
            <a:ext cx="8229600" cy="476672"/>
          </a:xfrm>
        </p:spPr>
        <p:txBody>
          <a:bodyPr>
            <a:normAutofit fontScale="90000"/>
          </a:bodyPr>
          <a:lstStyle/>
          <a:p>
            <a:r>
              <a:rPr lang="ru-RU" sz="3200" b="1" i="1" dirty="0" smtClean="0">
                <a:solidFill>
                  <a:srgbClr val="7030A0"/>
                </a:solidFill>
              </a:rPr>
              <a:t>Переменный </a:t>
            </a:r>
            <a:r>
              <a:rPr lang="ru-RU" sz="3200" b="1" i="1" dirty="0">
                <a:solidFill>
                  <a:srgbClr val="7030A0"/>
                </a:solidFill>
              </a:rPr>
              <a:t>электрический </a:t>
            </a:r>
            <a:r>
              <a:rPr lang="ru-RU" sz="3200" b="1" i="1" dirty="0" smtClean="0">
                <a:solidFill>
                  <a:srgbClr val="7030A0"/>
                </a:solidFill>
              </a:rPr>
              <a:t>ток</a:t>
            </a:r>
            <a:endParaRPr lang="ru-RU" sz="3200" b="1" dirty="0">
              <a:solidFill>
                <a:srgbClr val="7030A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891" y="548680"/>
            <a:ext cx="4260158" cy="338437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158164" y="4149080"/>
                <a:ext cx="8964488" cy="25260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400" dirty="0"/>
                  <a:t>При вращении витка с периодом </a:t>
                </a:r>
                <a:r>
                  <a:rPr lang="ru-RU" sz="2400" b="1" i="1" dirty="0">
                    <a:latin typeface="Georgia" pitchFamily="18" charset="0"/>
                  </a:rPr>
                  <a:t>Т</a:t>
                </a:r>
                <a:r>
                  <a:rPr lang="ru-RU" sz="2400" i="1" dirty="0">
                    <a:latin typeface="Georgia" pitchFamily="18" charset="0"/>
                  </a:rPr>
                  <a:t> </a:t>
                </a:r>
                <a:r>
                  <a:rPr lang="ru-RU" sz="2400" dirty="0"/>
                  <a:t>угол </a:t>
                </a:r>
                <a:r>
                  <a:rPr lang="ru-RU" sz="2400" b="1" i="1" dirty="0">
                    <a:latin typeface="Georgia" pitchFamily="18" charset="0"/>
                  </a:rPr>
                  <a:t>α</a:t>
                </a:r>
                <a:r>
                  <a:rPr lang="ru-RU" sz="2400" dirty="0"/>
                  <a:t> изменяется по закону </a:t>
                </a:r>
                <a:endParaRPr lang="en-US" sz="2400" dirty="0" smtClean="0"/>
              </a:p>
              <a:p>
                <a:r>
                  <a:rPr lang="ru-RU" sz="2800" i="1" dirty="0" smtClean="0">
                    <a:latin typeface="Georgia" pitchFamily="18" charset="0"/>
                  </a:rPr>
                  <a:t>α </a:t>
                </a:r>
                <a:r>
                  <a:rPr lang="ru-RU" sz="2800" i="1" dirty="0">
                    <a:latin typeface="Georgia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i="1" smtClean="0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ru-RU" sz="2800" i="1" dirty="0">
                            <a:latin typeface="Georgia" pitchFamily="18" charset="0"/>
                          </a:rPr>
                          <m:t>2 </m:t>
                        </m:r>
                        <m:r>
                          <m:rPr>
                            <m:nor/>
                          </m:rPr>
                          <a:rPr lang="en-US" sz="2800" i="1" dirty="0">
                            <a:latin typeface="Georgia" pitchFamily="18" charset="0"/>
                          </a:rPr>
                          <m:t>π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i="1" dirty="0">
                            <a:latin typeface="Georgia" pitchFamily="18" charset="0"/>
                          </a:rPr>
                          <m:t>T</m:t>
                        </m:r>
                      </m:den>
                    </m:f>
                  </m:oMath>
                </a14:m>
                <a:r>
                  <a:rPr lang="en-US" sz="2800" i="1" dirty="0" smtClean="0">
                    <a:latin typeface="Georgia" pitchFamily="18" charset="0"/>
                  </a:rPr>
                  <a:t>t</a:t>
                </a:r>
                <a:r>
                  <a:rPr lang="ru-RU" sz="2800" dirty="0" smtClean="0">
                    <a:latin typeface="Georgia" pitchFamily="18" charset="0"/>
                  </a:rPr>
                  <a:t> </a:t>
                </a:r>
                <a:endParaRPr lang="en-US" sz="2800" dirty="0" smtClean="0">
                  <a:latin typeface="Georgia" pitchFamily="18" charset="0"/>
                </a:endParaRPr>
              </a:p>
              <a:p>
                <a:r>
                  <a:rPr lang="ru-RU" sz="2400" dirty="0" smtClean="0"/>
                  <a:t>магнитный </a:t>
                </a:r>
                <a:r>
                  <a:rPr lang="ru-RU" sz="2400" dirty="0"/>
                  <a:t>поток </a:t>
                </a:r>
                <a:r>
                  <a:rPr lang="ru-RU" sz="2400" b="1" i="1" dirty="0">
                    <a:latin typeface="Georgia" pitchFamily="18" charset="0"/>
                  </a:rPr>
                  <a:t>Ф</a:t>
                </a:r>
                <a:r>
                  <a:rPr lang="ru-RU" sz="2400" dirty="0"/>
                  <a:t>, пронизывающий виток, изме­няется с течением времени по закону:</a:t>
                </a:r>
              </a:p>
              <a:p>
                <a:r>
                  <a:rPr lang="ru-RU" sz="2800" i="1" dirty="0">
                    <a:latin typeface="Georgia" pitchFamily="18" charset="0"/>
                  </a:rPr>
                  <a:t>Ф</a:t>
                </a:r>
                <a:r>
                  <a:rPr lang="en-US" sz="2800" i="1" dirty="0">
                    <a:latin typeface="Georgia" pitchFamily="18" charset="0"/>
                  </a:rPr>
                  <a:t> </a:t>
                </a:r>
                <a:r>
                  <a:rPr lang="en-US" sz="2800" i="1" dirty="0" smtClean="0">
                    <a:latin typeface="Georgia" pitchFamily="18" charset="0"/>
                  </a:rPr>
                  <a:t>= BS </a:t>
                </a:r>
                <a:r>
                  <a:rPr lang="en-US" sz="2800" i="1" dirty="0" err="1" smtClean="0">
                    <a:latin typeface="Georgia" pitchFamily="18" charset="0"/>
                  </a:rPr>
                  <a:t>cos</a:t>
                </a:r>
                <a:r>
                  <a:rPr lang="en-US" sz="2800" i="1" dirty="0" smtClean="0">
                    <a:latin typeface="Georgia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ru-RU" sz="2800" i="1" dirty="0">
                            <a:latin typeface="Georgia" pitchFamily="18" charset="0"/>
                          </a:rPr>
                          <m:t>2 </m:t>
                        </m:r>
                        <m:r>
                          <m:rPr>
                            <m:nor/>
                          </m:rPr>
                          <a:rPr lang="en-US" sz="2800" i="1" dirty="0">
                            <a:latin typeface="Georgia" pitchFamily="18" charset="0"/>
                          </a:rPr>
                          <m:t>π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i="1" dirty="0">
                            <a:latin typeface="Georgia" pitchFamily="18" charset="0"/>
                          </a:rPr>
                          <m:t>T</m:t>
                        </m:r>
                      </m:den>
                    </m:f>
                  </m:oMath>
                </a14:m>
                <a:r>
                  <a:rPr lang="en-US" sz="2800" i="1" dirty="0" smtClean="0">
                    <a:latin typeface="Georgia" pitchFamily="18" charset="0"/>
                  </a:rPr>
                  <a:t>t = </a:t>
                </a:r>
                <a:r>
                  <a:rPr lang="ru-RU" sz="2800" i="1" dirty="0" smtClean="0">
                    <a:latin typeface="Georgia" pitchFamily="18" charset="0"/>
                  </a:rPr>
                  <a:t> </a:t>
                </a:r>
                <a:r>
                  <a:rPr lang="en-US" sz="2800" i="1" dirty="0" smtClean="0">
                    <a:latin typeface="Georgia" pitchFamily="18" charset="0"/>
                  </a:rPr>
                  <a:t>BS </a:t>
                </a:r>
                <a:r>
                  <a:rPr lang="en-US" sz="2800" i="1" dirty="0" err="1" smtClean="0">
                    <a:latin typeface="Georgia" pitchFamily="18" charset="0"/>
                  </a:rPr>
                  <a:t>cos</a:t>
                </a:r>
                <a:r>
                  <a:rPr lang="en-US" sz="2800" i="1" dirty="0" smtClean="0">
                    <a:latin typeface="Georgia" pitchFamily="18" charset="0"/>
                  </a:rPr>
                  <a:t> </a:t>
                </a:r>
                <a:r>
                  <a:rPr lang="en-US" sz="2800" i="1" dirty="0" err="1" smtClean="0">
                    <a:latin typeface="Georgia" pitchFamily="18" charset="0"/>
                  </a:rPr>
                  <a:t>wt</a:t>
                </a:r>
                <a:endParaRPr lang="ru-RU" sz="2800" dirty="0">
                  <a:latin typeface="Georgia" pitchFamily="18" charset="0"/>
                </a:endParaRPr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164" y="4149080"/>
                <a:ext cx="8964488" cy="2526076"/>
              </a:xfrm>
              <a:prstGeom prst="rect">
                <a:avLst/>
              </a:prstGeom>
              <a:blipFill rotWithShape="1">
                <a:blip r:embed="rId3"/>
                <a:stretch>
                  <a:fillRect l="-1429" t="-2174" b="-24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62947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179512" y="332656"/>
                <a:ext cx="8856984" cy="619268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ru-RU" dirty="0" smtClean="0">
                    <a:cs typeface="Times New Roman" pitchFamily="18" charset="0"/>
                  </a:rPr>
                  <a:t>Изменения магнитного потока возбуждают в витке ЭДС индук­ции, равную:</a:t>
                </a:r>
              </a:p>
              <a:p>
                <a:pPr marL="0" indent="0">
                  <a:buNone/>
                </a:pPr>
                <a:r>
                  <a:rPr lang="en-US" i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Georgia" pitchFamily="18" charset="0"/>
                    <a:cs typeface="Times New Roman" pitchFamily="18" charset="0"/>
                  </a:rPr>
                  <a:t>ε </a:t>
                </a:r>
                <a:r>
                  <a:rPr lang="ru-RU" i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Georgia" pitchFamily="18" charset="0"/>
                    <a:cs typeface="Times New Roman" pitchFamily="18" charset="0"/>
                  </a:rPr>
                  <a:t>=</a:t>
                </a:r>
                <a:r>
                  <a:rPr lang="en-US" i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Georgia" pitchFamily="18" charset="0"/>
                    <a:cs typeface="Times New Roman" pitchFamily="18" charset="0"/>
                  </a:rPr>
                  <a:t> - </a:t>
                </a:r>
                <a:r>
                  <a:rPr lang="ru-RU" i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Georgia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fPr>
                      <m:num>
                        <m:r>
                          <a:rPr lang="ru-RU" b="0" i="1" smtClean="0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∆Ф</m:t>
                        </m:r>
                      </m:num>
                      <m:den>
                        <m:r>
                          <a:rPr lang="ru-RU" b="0" i="1" smtClean="0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∆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𝑡</m:t>
                        </m:r>
                      </m:den>
                    </m:f>
                  </m:oMath>
                </a14:m>
                <a:r>
                  <a:rPr lang="en-US" i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Georgia" pitchFamily="18" charset="0"/>
                    <a:cs typeface="Times New Roman" pitchFamily="18" charset="0"/>
                  </a:rPr>
                  <a:t> = </a:t>
                </a:r>
                <a:r>
                  <a:rPr lang="ru-RU" i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Georgia" pitchFamily="18" charset="0"/>
                    <a:cs typeface="Times New Roman" pitchFamily="18" charset="0"/>
                  </a:rPr>
                  <a:t>-</a:t>
                </a:r>
                <a:r>
                  <a:rPr lang="ru-RU" i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Georgia" pitchFamily="18" charset="0"/>
                    <a:cs typeface="Times New Roman" pitchFamily="18" charset="0"/>
                  </a:rPr>
                  <a:t>Ф</a:t>
                </a:r>
                <a:r>
                  <a:rPr lang="ru-RU" i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Georgia" pitchFamily="18" charset="0"/>
                    <a:cs typeface="Times New Roman" pitchFamily="18" charset="0"/>
                  </a:rPr>
                  <a:t>'</a:t>
                </a:r>
                <a:endParaRPr lang="en-US" i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eorgia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ru-RU" dirty="0" smtClean="0">
                    <a:cs typeface="Times New Roman" pitchFamily="18" charset="0"/>
                  </a:rPr>
                  <a:t>Значит изменения </a:t>
                </a:r>
                <a:r>
                  <a:rPr lang="ru-RU" dirty="0">
                    <a:cs typeface="Times New Roman" pitchFamily="18" charset="0"/>
                  </a:rPr>
                  <a:t>ЭДС индукции со временем происходят по закону:</a:t>
                </a:r>
              </a:p>
              <a:p>
                <a:pPr marL="0" indent="0">
                  <a:buNone/>
                </a:pPr>
                <a:r>
                  <a:rPr lang="en-US" i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Georgia" pitchFamily="18" charset="0"/>
                    <a:cs typeface="Times New Roman" pitchFamily="18" charset="0"/>
                  </a:rPr>
                  <a:t>ε </a:t>
                </a:r>
                <a:r>
                  <a:rPr lang="ru-RU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Georgia" pitchFamily="18" charset="0"/>
                    <a:cs typeface="Times New Roman" pitchFamily="18" charset="0"/>
                  </a:rPr>
                  <a:t>=</a:t>
                </a:r>
                <a:r>
                  <a:rPr lang="ru-RU" i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Georgia" pitchFamily="18" charset="0"/>
                    <a:cs typeface="Times New Roman" pitchFamily="18" charset="0"/>
                  </a:rPr>
                  <a:t> </a:t>
                </a:r>
                <a:r>
                  <a:rPr lang="en-US" i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Georgia" pitchFamily="18" charset="0"/>
                    <a:cs typeface="Times New Roman" pitchFamily="18" charset="0"/>
                  </a:rPr>
                  <a:t>BS</a:t>
                </a:r>
                <a:r>
                  <a:rPr lang="el-GR" i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Georgia" pitchFamily="18" charset="0"/>
                    <a:cs typeface="Times New Roman" pitchFamily="18" charset="0"/>
                  </a:rPr>
                  <a:t> ω</a:t>
                </a:r>
                <a:r>
                  <a:rPr lang="en-US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Georgia" pitchFamily="18" charset="0"/>
                    <a:cs typeface="Times New Roman" pitchFamily="18" charset="0"/>
                  </a:rPr>
                  <a:t> </a:t>
                </a:r>
                <a:r>
                  <a:rPr lang="en-US" i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Georgia" pitchFamily="18" charset="0"/>
                    <a:cs typeface="Times New Roman" pitchFamily="18" charset="0"/>
                  </a:rPr>
                  <a:t>sin </a:t>
                </a:r>
                <a:r>
                  <a:rPr lang="el-GR" i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Georgia" pitchFamily="18" charset="0"/>
                    <a:cs typeface="Times New Roman" pitchFamily="18" charset="0"/>
                  </a:rPr>
                  <a:t>ω </a:t>
                </a:r>
                <a:r>
                  <a:rPr lang="en-US" i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Georgia" pitchFamily="18" charset="0"/>
                    <a:cs typeface="Times New Roman" pitchFamily="18" charset="0"/>
                  </a:rPr>
                  <a:t>t</a:t>
                </a:r>
                <a:r>
                  <a:rPr lang="ru-RU" i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Georgia" pitchFamily="18" charset="0"/>
                    <a:cs typeface="Times New Roman" pitchFamily="18" charset="0"/>
                  </a:rPr>
                  <a:t>   </a:t>
                </a:r>
                <a:r>
                  <a:rPr lang="ru-RU" dirty="0">
                    <a:latin typeface="Georgia" pitchFamily="18" charset="0"/>
                    <a:cs typeface="Times New Roman" pitchFamily="18" charset="0"/>
                  </a:rPr>
                  <a:t>или</a:t>
                </a:r>
              </a:p>
              <a:p>
                <a:pPr marL="0" indent="0">
                  <a:buNone/>
                </a:pPr>
                <a:r>
                  <a:rPr lang="en-US" i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Georgia" pitchFamily="18" charset="0"/>
                    <a:cs typeface="Times New Roman" pitchFamily="18" charset="0"/>
                  </a:rPr>
                  <a:t>ε</a:t>
                </a:r>
                <a:r>
                  <a:rPr lang="ru-RU" i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Georgia" pitchFamily="18" charset="0"/>
                    <a:cs typeface="Times New Roman" pitchFamily="18" charset="0"/>
                  </a:rPr>
                  <a:t> = </a:t>
                </a:r>
                <a:r>
                  <a:rPr lang="en-US" i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Georgia" pitchFamily="18" charset="0"/>
                    <a:cs typeface="Times New Roman" pitchFamily="18" charset="0"/>
                  </a:rPr>
                  <a:t>ε</a:t>
                </a:r>
                <a:r>
                  <a:rPr lang="en-US" i="1" baseline="-25000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Georgia" pitchFamily="18" charset="0"/>
                    <a:cs typeface="Times New Roman" pitchFamily="18" charset="0"/>
                  </a:rPr>
                  <a:t> </a:t>
                </a:r>
                <a:r>
                  <a:rPr lang="ru-RU" i="1" baseline="-25000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Georgia" pitchFamily="18" charset="0"/>
                    <a:cs typeface="Times New Roman" pitchFamily="18" charset="0"/>
                  </a:rPr>
                  <a:t>т</a:t>
                </a:r>
                <a:r>
                  <a:rPr lang="ru-RU" i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Georgia" pitchFamily="18" charset="0"/>
                    <a:cs typeface="Times New Roman" pitchFamily="18" charset="0"/>
                  </a:rPr>
                  <a:t> </a:t>
                </a:r>
                <a:r>
                  <a:rPr lang="en-US" i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Georgia" pitchFamily="18" charset="0"/>
                    <a:cs typeface="Times New Roman" pitchFamily="18" charset="0"/>
                  </a:rPr>
                  <a:t>sin </a:t>
                </a:r>
                <a:r>
                  <a:rPr lang="el-GR" i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Georgia" pitchFamily="18" charset="0"/>
                    <a:cs typeface="Times New Roman" pitchFamily="18" charset="0"/>
                  </a:rPr>
                  <a:t>ω </a:t>
                </a:r>
                <a:r>
                  <a:rPr lang="en-US" i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Georgia" pitchFamily="18" charset="0"/>
                    <a:cs typeface="Times New Roman" pitchFamily="18" charset="0"/>
                  </a:rPr>
                  <a:t>t</a:t>
                </a:r>
                <a:r>
                  <a:rPr lang="ru-RU" i="1" dirty="0">
                    <a:latin typeface="Georgia" pitchFamily="18" charset="0"/>
                    <a:cs typeface="Times New Roman" pitchFamily="18" charset="0"/>
                  </a:rPr>
                  <a:t>,  </a:t>
                </a:r>
                <a:endParaRPr lang="ru-RU" i="1" dirty="0" smtClean="0">
                  <a:latin typeface="Georgia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ru-RU" dirty="0" smtClean="0">
                    <a:latin typeface="Georgia" pitchFamily="18" charset="0"/>
                    <a:cs typeface="Times New Roman" pitchFamily="18" charset="0"/>
                  </a:rPr>
                  <a:t>где </a:t>
                </a:r>
                <a:r>
                  <a:rPr lang="ru-RU" i="1" dirty="0" smtClean="0">
                    <a:latin typeface="Georgia" pitchFamily="18" charset="0"/>
                    <a:cs typeface="Times New Roman" pitchFamily="18" charset="0"/>
                  </a:rPr>
                  <a:t> </a:t>
                </a:r>
                <a:r>
                  <a:rPr lang="en-US" i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Georgia" pitchFamily="18" charset="0"/>
                    <a:cs typeface="Times New Roman" pitchFamily="18" charset="0"/>
                  </a:rPr>
                  <a:t>ε</a:t>
                </a:r>
                <a:r>
                  <a:rPr lang="ru-RU" i="1" baseline="-25000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Georgia" pitchFamily="18" charset="0"/>
                    <a:cs typeface="Times New Roman" pitchFamily="18" charset="0"/>
                  </a:rPr>
                  <a:t> т</a:t>
                </a:r>
                <a:r>
                  <a:rPr lang="ru-RU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Georgia" pitchFamily="18" charset="0"/>
                    <a:cs typeface="Times New Roman" pitchFamily="18" charset="0"/>
                  </a:rPr>
                  <a:t> = </a:t>
                </a:r>
                <a:r>
                  <a:rPr lang="en-US" i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Georgia" pitchFamily="18" charset="0"/>
                    <a:cs typeface="Times New Roman" pitchFamily="18" charset="0"/>
                  </a:rPr>
                  <a:t>BS</a:t>
                </a:r>
                <a:r>
                  <a:rPr lang="el-GR" i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Georgia" pitchFamily="18" charset="0"/>
                    <a:cs typeface="Times New Roman" pitchFamily="18" charset="0"/>
                  </a:rPr>
                  <a:t> ω</a:t>
                </a:r>
                <a:r>
                  <a:rPr lang="en-US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Georgia" pitchFamily="18" charset="0"/>
                    <a:cs typeface="Times New Roman" pitchFamily="18" charset="0"/>
                  </a:rPr>
                  <a:t> </a:t>
                </a:r>
                <a:r>
                  <a:rPr lang="ru-RU" dirty="0">
                    <a:latin typeface="Georgia" pitchFamily="18" charset="0"/>
                    <a:cs typeface="Times New Roman" pitchFamily="18" charset="0"/>
                  </a:rPr>
                  <a:t>-  амплитуда </a:t>
                </a:r>
                <a:r>
                  <a:rPr lang="ru-RU" dirty="0" smtClean="0">
                    <a:latin typeface="Georgia" pitchFamily="18" charset="0"/>
                    <a:cs typeface="Times New Roman" pitchFamily="18" charset="0"/>
                  </a:rPr>
                  <a:t>ЭДС</a:t>
                </a:r>
              </a:p>
              <a:p>
                <a:pPr marL="0" indent="0">
                  <a:buNone/>
                </a:pPr>
                <a:r>
                  <a:rPr lang="en-US" i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Georgia" pitchFamily="18" charset="0"/>
                    <a:cs typeface="Times New Roman" pitchFamily="18" charset="0"/>
                  </a:rPr>
                  <a:t>u </a:t>
                </a:r>
                <a:r>
                  <a:rPr lang="en-US" i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Georgia" pitchFamily="18" charset="0"/>
                    <a:cs typeface="Times New Roman" pitchFamily="18" charset="0"/>
                  </a:rPr>
                  <a:t>= </a:t>
                </a:r>
                <a:r>
                  <a:rPr lang="en-US" i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Georgia" pitchFamily="18" charset="0"/>
                    <a:cs typeface="Times New Roman" pitchFamily="18" charset="0"/>
                  </a:rPr>
                  <a:t>U</a:t>
                </a:r>
                <a:r>
                  <a:rPr lang="en-US" i="1" baseline="-25000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Georgia" pitchFamily="18" charset="0"/>
                    <a:cs typeface="Times New Roman" pitchFamily="18" charset="0"/>
                  </a:rPr>
                  <a:t> </a:t>
                </a:r>
                <a:r>
                  <a:rPr lang="ru-RU" i="1" baseline="-25000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Georgia" pitchFamily="18" charset="0"/>
                    <a:cs typeface="Times New Roman" pitchFamily="18" charset="0"/>
                  </a:rPr>
                  <a:t>т</a:t>
                </a:r>
                <a:r>
                  <a:rPr lang="en-US" i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Georgia" pitchFamily="18" charset="0"/>
                    <a:cs typeface="Times New Roman" pitchFamily="18" charset="0"/>
                  </a:rPr>
                  <a:t> </a:t>
                </a:r>
                <a:r>
                  <a:rPr lang="en-US" i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Georgia" pitchFamily="18" charset="0"/>
                    <a:cs typeface="Times New Roman" pitchFamily="18" charset="0"/>
                  </a:rPr>
                  <a:t>sin </a:t>
                </a:r>
                <a:r>
                  <a:rPr lang="el-GR" i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Georgia" pitchFamily="18" charset="0"/>
                    <a:cs typeface="Times New Roman" pitchFamily="18" charset="0"/>
                  </a:rPr>
                  <a:t>ω</a:t>
                </a:r>
                <a:r>
                  <a:rPr lang="en-US" i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Georgia" pitchFamily="18" charset="0"/>
                    <a:cs typeface="Times New Roman" pitchFamily="18" charset="0"/>
                  </a:rPr>
                  <a:t>t</a:t>
                </a:r>
                <a:endParaRPr lang="ru-RU" i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eorgia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9512" y="332656"/>
                <a:ext cx="8856984" cy="6192688"/>
              </a:xfrm>
              <a:blipFill rotWithShape="1">
                <a:blip r:embed="rId2"/>
                <a:stretch>
                  <a:fillRect l="-1789" t="-137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8334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69269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Генератор переменного тока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218" name="Picture 2" descr="https://thumbs.gfycat.com/FoolishHappygoluckyEeve-size_restricted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534830"/>
            <a:ext cx="4464496" cy="4226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2124" y="692696"/>
            <a:ext cx="903649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Генератор переменного тока</a:t>
            </a:r>
            <a:r>
              <a:rPr lang="ru-RU" sz="28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(</a:t>
            </a:r>
            <a:r>
              <a:rPr lang="ru-RU" sz="2800" i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устаревшее «</a:t>
            </a:r>
            <a:r>
              <a:rPr lang="ru-RU" sz="2800" i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альтернатор</a:t>
            </a:r>
            <a:r>
              <a:rPr lang="ru-RU" sz="2800" i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r>
              <a:rPr lang="ru-RU" sz="28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 </a:t>
            </a:r>
            <a:r>
              <a:rPr lang="ru-RU" sz="2800" i="1" dirty="0">
                <a:solidFill>
                  <a:srgbClr val="C00000"/>
                </a:solidFill>
              </a:rPr>
              <a:t>— </a:t>
            </a:r>
            <a:r>
              <a:rPr lang="ru-RU" sz="2800" i="1" dirty="0" smtClean="0">
                <a:solidFill>
                  <a:srgbClr val="C00000"/>
                </a:solidFill>
              </a:rPr>
              <a:t>это устройство, преобразующее механическую </a:t>
            </a:r>
            <a:r>
              <a:rPr lang="ru-RU" sz="2800" i="1" dirty="0">
                <a:solidFill>
                  <a:srgbClr val="C00000"/>
                </a:solidFill>
              </a:rPr>
              <a:t>энергию в электрическую энергию переменного тока.</a:t>
            </a:r>
          </a:p>
        </p:txBody>
      </p:sp>
    </p:spTree>
    <p:extLst>
      <p:ext uri="{BB962C8B-B14F-4D97-AF65-F5344CB8AC3E}">
        <p14:creationId xmlns:p14="http://schemas.microsoft.com/office/powerpoint/2010/main" val="2035499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http://900igr.net/up/datas/99433/0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8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3983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764705"/>
            <a:ext cx="8856984" cy="3240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/>
              <a:t>Для получения больших значений амплитуды ЭДС и больших значение амплитуды силы тока во внешней цепи используются генераторы переменного тока с большой площадью </a:t>
            </a:r>
            <a:r>
              <a:rPr lang="en-US" sz="2400" b="1" i="1" dirty="0"/>
              <a:t>S </a:t>
            </a:r>
            <a:r>
              <a:rPr lang="ru-RU" sz="2400" dirty="0"/>
              <a:t>витка и большим числом витков в обмотке.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9680" y="4303125"/>
            <a:ext cx="912431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На практике синусоидальная ЭДС возбуждается не путем вращения витка в магнитном поле, а путем вращения магнита или электромагнита </a:t>
            </a:r>
            <a:r>
              <a:rPr lang="ru-RU" sz="2400" i="1" dirty="0"/>
              <a:t>(ротора) </a:t>
            </a:r>
            <a:r>
              <a:rPr lang="ru-RU" sz="2400" dirty="0"/>
              <a:t>внутри </a:t>
            </a:r>
            <a:r>
              <a:rPr lang="ru-RU" sz="2400" i="1" dirty="0" err="1"/>
              <a:t>стат</a:t>
            </a:r>
            <a:r>
              <a:rPr lang="en-US" sz="2400" i="1" dirty="0" err="1"/>
              <a:t>opa</a:t>
            </a:r>
            <a:r>
              <a:rPr lang="en-US" sz="2400" i="1" dirty="0"/>
              <a:t> </a:t>
            </a:r>
            <a:r>
              <a:rPr lang="ru-RU" sz="2400" dirty="0"/>
              <a:t>— неподвижной обмотки, навитой на стальной сердечник, </a:t>
            </a:r>
            <a:r>
              <a:rPr lang="ru-RU" sz="2400" dirty="0" smtClean="0"/>
              <a:t>что </a:t>
            </a:r>
            <a:r>
              <a:rPr lang="ru-RU" sz="2400" dirty="0"/>
              <a:t>позволяет избежать снятия напряжения с помощью контактных колец, что невозможно при больших значениях ам­плитуды напряжения.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4319" cy="6889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69269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Генератор переменного тока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21736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3098</TotalTime>
  <Words>2788</Words>
  <Application>Microsoft Office PowerPoint</Application>
  <PresentationFormat>Экран (4:3)</PresentationFormat>
  <Paragraphs>231</Paragraphs>
  <Slides>35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7" baseType="lpstr">
      <vt:lpstr>Тема Office</vt:lpstr>
      <vt:lpstr>Photoshop.Image.7</vt:lpstr>
      <vt:lpstr>Переменный ток</vt:lpstr>
      <vt:lpstr>Вынужденные электромагнитные колебания</vt:lpstr>
      <vt:lpstr>Вынужденные электромагнитные колебания</vt:lpstr>
      <vt:lpstr>Презентация PowerPoint</vt:lpstr>
      <vt:lpstr>Переменный электрический ток</vt:lpstr>
      <vt:lpstr>Презентация PowerPoint</vt:lpstr>
      <vt:lpstr>Генератор переменного тока</vt:lpstr>
      <vt:lpstr>Презентация PowerPoint</vt:lpstr>
      <vt:lpstr>Генератор переменного тока</vt:lpstr>
      <vt:lpstr>Аналогия вынужденных механических и электрических колебаний </vt:lpstr>
      <vt:lpstr>Условие квазистационарности</vt:lpstr>
      <vt:lpstr>Условие квазистационарности</vt:lpstr>
      <vt:lpstr>Условие квазистационарности</vt:lpstr>
      <vt:lpstr>Резистор в цепи переменного тока</vt:lpstr>
      <vt:lpstr>Мощность переменного тока.</vt:lpstr>
      <vt:lpstr>Действующие значения силы тока и напряжения</vt:lpstr>
      <vt:lpstr>Действующие значения напряжения</vt:lpstr>
      <vt:lpstr>Активное сопротивление</vt:lpstr>
      <vt:lpstr>КАТУШКА В ЦЕПИ ПЕРЕМЕННОГО ТОКА</vt:lpstr>
      <vt:lpstr>Индуктивное сопротивление</vt:lpstr>
      <vt:lpstr>Презентация PowerPoint</vt:lpstr>
      <vt:lpstr>КОНДЕНСАТОР В ЦЕПИ ПЕРЕМЕННОГО ТОКА</vt:lpstr>
      <vt:lpstr>Презентация PowerPoint</vt:lpstr>
      <vt:lpstr>Емкостное сопротивление</vt:lpstr>
      <vt:lpstr>Емкостное сопротивление</vt:lpstr>
      <vt:lpstr>Презентация PowerPoint</vt:lpstr>
      <vt:lpstr>ЗАКОН ОМА ДЛЯ ЦЕПИ ПЕРЕМЕННОГО ТОКА</vt:lpstr>
      <vt:lpstr>Презентация PowerPoint</vt:lpstr>
      <vt:lpstr>Метод векторных диаграмм</vt:lpstr>
      <vt:lpstr>Презентация PowerPoint</vt:lpstr>
      <vt:lpstr>Мощность в полной цепи переменного тока</vt:lpstr>
      <vt:lpstr>ЭЛЕКТРИЧЕСКИЙ РЕЗОНАНС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Переменный ток</dc:title>
  <dc:creator>Mama</dc:creator>
  <cp:lastModifiedBy>112</cp:lastModifiedBy>
  <cp:revision>181</cp:revision>
  <dcterms:created xsi:type="dcterms:W3CDTF">2015-10-12T18:18:39Z</dcterms:created>
  <dcterms:modified xsi:type="dcterms:W3CDTF">2022-03-21T09:04:29Z</dcterms:modified>
</cp:coreProperties>
</file>